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sldIdLst>
    <p:sldId id="256" r:id="rId2"/>
    <p:sldId id="257" r:id="rId3"/>
    <p:sldId id="258" r:id="rId4"/>
    <p:sldId id="276" r:id="rId5"/>
    <p:sldId id="277" r:id="rId6"/>
    <p:sldId id="278" r:id="rId7"/>
    <p:sldId id="280" r:id="rId8"/>
    <p:sldId id="279" r:id="rId9"/>
    <p:sldId id="281" r:id="rId10"/>
    <p:sldId id="282" r:id="rId11"/>
    <p:sldId id="283" r:id="rId12"/>
    <p:sldId id="284" r:id="rId13"/>
    <p:sldId id="285" r:id="rId14"/>
    <p:sldId id="286" r:id="rId15"/>
    <p:sldId id="287" r:id="rId16"/>
    <p:sldId id="288" r:id="rId17"/>
    <p:sldId id="289" r:id="rId18"/>
    <p:sldId id="290" r:id="rId19"/>
    <p:sldId id="291" r:id="rId20"/>
    <p:sldId id="298" r:id="rId21"/>
    <p:sldId id="292" r:id="rId22"/>
    <p:sldId id="293" r:id="rId23"/>
    <p:sldId id="296" r:id="rId24"/>
    <p:sldId id="297" r:id="rId25"/>
    <p:sldId id="294" r:id="rId26"/>
    <p:sldId id="275" r:id="rId27"/>
  </p:sldIdLst>
  <p:sldSz cx="24384000" cy="13716000"/>
  <p:notesSz cx="6858000" cy="9144000"/>
  <p:embeddedFontLst>
    <p:embeddedFont>
      <p:font typeface="OCRB" panose="020B0609020202020204" pitchFamily="49" charset="77"/>
      <p:regular r:id="rId29"/>
    </p:embeddedFont>
    <p:embeddedFont>
      <p:font typeface="Open Sans" panose="020B0606030504020204" pitchFamily="34" charset="0"/>
      <p:regular r:id="rId30"/>
      <p:bold r:id="rId31"/>
      <p:italic r:id="rId32"/>
      <p:boldItalic r:id="rId33"/>
    </p:embeddedFont>
    <p:embeddedFont>
      <p:font typeface="Open Sans ExtraBold" panose="020B0606030504020204" pitchFamily="34" charset="0"/>
      <p:bold r:id="rId34"/>
      <p:italic r:id="rId35"/>
      <p:boldItalic r:id="rId36"/>
    </p:embeddedFont>
    <p:embeddedFont>
      <p:font typeface="Open Sans Light" panose="020B0306030504020204" pitchFamily="34" charset="0"/>
      <p:regular r:id="rId37"/>
      <p:italic r:id="rId38"/>
    </p:embeddedFont>
    <p:embeddedFont>
      <p:font typeface="Open Sans Semibold" panose="020B0606030504020204" pitchFamily="34" charset="0"/>
      <p:regular r:id="rId39"/>
      <p:bold r:id="rId40"/>
      <p:italic r:id="rId41"/>
      <p:boldItalic r:id="rId42"/>
    </p:embeddedFont>
    <p:embeddedFont>
      <p:font typeface="Tahoma" panose="020B0604030504040204" pitchFamily="34" charset="0"/>
      <p:regular r:id="rId43"/>
      <p:bold r:id="rId44"/>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F36"/>
    <a:srgbClr val="314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9" autoAdjust="0"/>
    <p:restoredTop sz="96197"/>
  </p:normalViewPr>
  <p:slideViewPr>
    <p:cSldViewPr snapToGrid="0" snapToObjects="1">
      <p:cViewPr varScale="1">
        <p:scale>
          <a:sx n="56" d="100"/>
          <a:sy n="56" d="100"/>
        </p:scale>
        <p:origin x="496" y="19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5.png"/><Relationship Id="rId5" Type="http://schemas.openxmlformats.org/officeDocument/2006/relationships/image" Target="../media/image11.svg"/><Relationship Id="rId10"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9.svg"/><Relationship Id="rId7"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1.sv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1009027" y="758208"/>
            <a:ext cx="2698754" cy="1143002"/>
          </a:xfrm>
          <a:prstGeom prst="rect">
            <a:avLst/>
          </a:prstGeom>
        </p:spPr>
      </p:pic>
      <p:pic>
        <p:nvPicPr>
          <p:cNvPr id="7" name="Image" descr="Image">
            <a:extLst>
              <a:ext uri="{FF2B5EF4-FFF2-40B4-BE49-F238E27FC236}">
                <a16:creationId xmlns:a16="http://schemas.microsoft.com/office/drawing/2014/main" id="{69A49E29-524D-6392-0485-9DF63C0D6D3D}"/>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409412486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7353EC82-39FF-16C4-642C-2070D4989D3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479D2E17-CD2E-3750-65DE-315E0C44F517}"/>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3579463584"/>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3" name="Picture 2">
            <a:extLst>
              <a:ext uri="{FF2B5EF4-FFF2-40B4-BE49-F238E27FC236}">
                <a16:creationId xmlns:a16="http://schemas.microsoft.com/office/drawing/2014/main" id="{18947DDD-26C7-6643-F78E-7D846EE616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4" name="Group">
            <a:extLst>
              <a:ext uri="{FF2B5EF4-FFF2-40B4-BE49-F238E27FC236}">
                <a16:creationId xmlns:a16="http://schemas.microsoft.com/office/drawing/2014/main" id="{7ECEA5DF-6E18-3A6E-8D5B-83F815F6641C}"/>
              </a:ext>
            </a:extLst>
          </p:cNvPr>
          <p:cNvGrpSpPr/>
          <p:nvPr userDrawn="1"/>
        </p:nvGrpSpPr>
        <p:grpSpPr>
          <a:xfrm>
            <a:off x="756659" y="-3867"/>
            <a:ext cx="2783909" cy="2014172"/>
            <a:chOff x="-2864397" y="0"/>
            <a:chExt cx="2783907" cy="2014171"/>
          </a:xfrm>
        </p:grpSpPr>
        <p:pic>
          <p:nvPicPr>
            <p:cNvPr id="7" name="Image" descr="Image">
              <a:extLst>
                <a:ext uri="{FF2B5EF4-FFF2-40B4-BE49-F238E27FC236}">
                  <a16:creationId xmlns:a16="http://schemas.microsoft.com/office/drawing/2014/main" id="{7091168A-CF21-90B0-E317-4D5837F6741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13" name="Image" descr="Image">
              <a:extLst>
                <a:ext uri="{FF2B5EF4-FFF2-40B4-BE49-F238E27FC236}">
                  <a16:creationId xmlns:a16="http://schemas.microsoft.com/office/drawing/2014/main" id="{66F1D347-8887-50E1-404D-81CA8EA95453}"/>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9" name="Image" descr="Image">
              <a:extLst>
                <a:ext uri="{FF2B5EF4-FFF2-40B4-BE49-F238E27FC236}">
                  <a16:creationId xmlns:a16="http://schemas.microsoft.com/office/drawing/2014/main" id="{31815DE4-517D-1DFD-DEB0-EFAEBDA0E36C}"/>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99810271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4" name="Picture 3">
            <a:extLst>
              <a:ext uri="{FF2B5EF4-FFF2-40B4-BE49-F238E27FC236}">
                <a16:creationId xmlns:a16="http://schemas.microsoft.com/office/drawing/2014/main" id="{4DA99AE5-3E66-BB3F-4028-3D48CC999F2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5" name="Group">
            <a:extLst>
              <a:ext uri="{FF2B5EF4-FFF2-40B4-BE49-F238E27FC236}">
                <a16:creationId xmlns:a16="http://schemas.microsoft.com/office/drawing/2014/main" id="{394FDA65-5E81-1098-0941-1FB18BED14DD}"/>
              </a:ext>
            </a:extLst>
          </p:cNvPr>
          <p:cNvGrpSpPr/>
          <p:nvPr userDrawn="1"/>
        </p:nvGrpSpPr>
        <p:grpSpPr>
          <a:xfrm>
            <a:off x="756659" y="-3867"/>
            <a:ext cx="2783909" cy="2014172"/>
            <a:chOff x="-2864397" y="0"/>
            <a:chExt cx="2783907" cy="2014171"/>
          </a:xfrm>
        </p:grpSpPr>
        <p:pic>
          <p:nvPicPr>
            <p:cNvPr id="6" name="Image" descr="Image">
              <a:extLst>
                <a:ext uri="{FF2B5EF4-FFF2-40B4-BE49-F238E27FC236}">
                  <a16:creationId xmlns:a16="http://schemas.microsoft.com/office/drawing/2014/main" id="{38BA09D8-F8B2-19A8-B70A-1A73ACE241C6}"/>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7" name="Image" descr="Image">
              <a:extLst>
                <a:ext uri="{FF2B5EF4-FFF2-40B4-BE49-F238E27FC236}">
                  <a16:creationId xmlns:a16="http://schemas.microsoft.com/office/drawing/2014/main" id="{C8189981-CA8D-3F41-4C71-452D07E52915}"/>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8" name="Image" descr="Image">
              <a:extLst>
                <a:ext uri="{FF2B5EF4-FFF2-40B4-BE49-F238E27FC236}">
                  <a16:creationId xmlns:a16="http://schemas.microsoft.com/office/drawing/2014/main" id="{F2CA1978-1D7F-9FBC-1610-A6CA7FFAA5B4}"/>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
        <p:nvSpPr>
          <p:cNvPr id="2" name="Content Placeholder 7">
            <a:extLst>
              <a:ext uri="{FF2B5EF4-FFF2-40B4-BE49-F238E27FC236}">
                <a16:creationId xmlns:a16="http://schemas.microsoft.com/office/drawing/2014/main" id="{23987A6D-AD04-0FF1-0C66-3D62A8BBD97B}"/>
              </a:ext>
            </a:extLst>
          </p:cNvPr>
          <p:cNvSpPr>
            <a:spLocks noGrp="1"/>
          </p:cNvSpPr>
          <p:nvPr>
            <p:ph sz="quarter" idx="11"/>
          </p:nvPr>
        </p:nvSpPr>
        <p:spPr>
          <a:xfrm>
            <a:off x="2167377" y="3714224"/>
            <a:ext cx="19309300" cy="8129718"/>
          </a:xfrm>
        </p:spPr>
        <p:txBody>
          <a:bodyPr>
            <a:normAutofit/>
          </a:bodyPr>
          <a:lstStyle>
            <a:lvl1pPr marL="742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1pPr>
            <a:lvl2pPr marL="1498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2pPr>
            <a:lvl3pPr marL="2254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3pPr>
            <a:lvl4pPr marL="3010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4pPr>
            <a:lvl5pPr marL="3658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5pPr>
            <a:lvl7pPr marL="3657600" indent="0">
              <a:buNone/>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405103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80B8984F-75C1-9D5B-FF38-2151D771412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14440FB6-864F-EC32-9C12-F5781DD839A1}"/>
              </a:ext>
            </a:extLst>
          </p:cNvPr>
          <p:cNvGrpSpPr/>
          <p:nvPr userDrawn="1"/>
        </p:nvGrpSpPr>
        <p:grpSpPr>
          <a:xfrm>
            <a:off x="756659" y="-3867"/>
            <a:ext cx="2783909" cy="2014172"/>
            <a:chOff x="-2864397" y="0"/>
            <a:chExt cx="2783907" cy="2014171"/>
          </a:xfrm>
        </p:grpSpPr>
        <p:pic>
          <p:nvPicPr>
            <p:cNvPr id="7" name="Image" descr="Image">
              <a:extLst>
                <a:ext uri="{FF2B5EF4-FFF2-40B4-BE49-F238E27FC236}">
                  <a16:creationId xmlns:a16="http://schemas.microsoft.com/office/drawing/2014/main" id="{FD2AEEAF-7ADA-0233-2FB3-A724EEF0325B}"/>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8" name="Image" descr="Image">
              <a:extLst>
                <a:ext uri="{FF2B5EF4-FFF2-40B4-BE49-F238E27FC236}">
                  <a16:creationId xmlns:a16="http://schemas.microsoft.com/office/drawing/2014/main" id="{27230D68-4A71-B42E-9C59-8EFE95EE533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9" name="Image" descr="Image">
              <a:extLst>
                <a:ext uri="{FF2B5EF4-FFF2-40B4-BE49-F238E27FC236}">
                  <a16:creationId xmlns:a16="http://schemas.microsoft.com/office/drawing/2014/main" id="{6FA4D137-12D3-04A4-6F7D-A965125F6540}"/>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50518920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7" name="Picture 6">
            <a:extLst>
              <a:ext uri="{FF2B5EF4-FFF2-40B4-BE49-F238E27FC236}">
                <a16:creationId xmlns:a16="http://schemas.microsoft.com/office/drawing/2014/main" id="{5EC48672-F1E2-A230-B095-57E67183FCA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9" name="Group">
            <a:extLst>
              <a:ext uri="{FF2B5EF4-FFF2-40B4-BE49-F238E27FC236}">
                <a16:creationId xmlns:a16="http://schemas.microsoft.com/office/drawing/2014/main" id="{8D3FDAF8-012C-4D3A-C949-6317F6E219D0}"/>
              </a:ext>
            </a:extLst>
          </p:cNvPr>
          <p:cNvGrpSpPr/>
          <p:nvPr userDrawn="1"/>
        </p:nvGrpSpPr>
        <p:grpSpPr>
          <a:xfrm>
            <a:off x="756659" y="-3867"/>
            <a:ext cx="2783909" cy="2014172"/>
            <a:chOff x="-2864397" y="0"/>
            <a:chExt cx="2783907" cy="2014171"/>
          </a:xfrm>
        </p:grpSpPr>
        <p:pic>
          <p:nvPicPr>
            <p:cNvPr id="11" name="Image" descr="Image">
              <a:extLst>
                <a:ext uri="{FF2B5EF4-FFF2-40B4-BE49-F238E27FC236}">
                  <a16:creationId xmlns:a16="http://schemas.microsoft.com/office/drawing/2014/main" id="{56EB9265-9B68-78E9-B5B8-F2C39D9134A2}"/>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12" name="Image" descr="Image">
              <a:extLst>
                <a:ext uri="{FF2B5EF4-FFF2-40B4-BE49-F238E27FC236}">
                  <a16:creationId xmlns:a16="http://schemas.microsoft.com/office/drawing/2014/main" id="{E445F39B-125D-DE62-15D6-B4FE5E3C4A7D}"/>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5" name="Image" descr="Image">
              <a:extLst>
                <a:ext uri="{FF2B5EF4-FFF2-40B4-BE49-F238E27FC236}">
                  <a16:creationId xmlns:a16="http://schemas.microsoft.com/office/drawing/2014/main" id="{CC8E73D5-72F6-77A3-C650-62976C858480}"/>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80928499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5" name="Picture 4">
            <a:extLst>
              <a:ext uri="{FF2B5EF4-FFF2-40B4-BE49-F238E27FC236}">
                <a16:creationId xmlns:a16="http://schemas.microsoft.com/office/drawing/2014/main" id="{D5CD14E8-DE1C-14FC-FEA7-30EAAA9BB93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7" name="Group">
            <a:extLst>
              <a:ext uri="{FF2B5EF4-FFF2-40B4-BE49-F238E27FC236}">
                <a16:creationId xmlns:a16="http://schemas.microsoft.com/office/drawing/2014/main" id="{E62B7B4A-4960-D224-2BB3-BD1A6C05E12C}"/>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6F2D1DB1-7918-B846-534B-BCACC79082A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A33628EC-398A-85C8-EA60-202449B367CC}"/>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4EE2131F-630C-FF89-05AC-61DFC8071803}"/>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208532981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5" name="Picture 4">
            <a:extLst>
              <a:ext uri="{FF2B5EF4-FFF2-40B4-BE49-F238E27FC236}">
                <a16:creationId xmlns:a16="http://schemas.microsoft.com/office/drawing/2014/main" id="{C97FCB3B-92B7-9A04-09DB-5667129A353E}"/>
              </a:ext>
              <a:ext uri="{C183D7F6-B498-43B3-948B-1728B52AA6E4}">
                <adec:decorative xmlns:adec="http://schemas.microsoft.com/office/drawing/2017/decorative" val="1"/>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805F1785-290C-1641-A96F-184692C72980}"/>
              </a:ext>
            </a:extLst>
          </p:cNvPr>
          <p:cNvGrpSpPr/>
          <p:nvPr userDrawn="1"/>
        </p:nvGrpSpPr>
        <p:grpSpPr>
          <a:xfrm>
            <a:off x="756659" y="-3867"/>
            <a:ext cx="2783909" cy="2014172"/>
            <a:chOff x="-2864397" y="0"/>
            <a:chExt cx="2783907" cy="2014171"/>
          </a:xfrm>
        </p:grpSpPr>
        <p:pic>
          <p:nvPicPr>
            <p:cNvPr id="9" name="Image" descr="Image">
              <a:extLst>
                <a:ext uri="{FF2B5EF4-FFF2-40B4-BE49-F238E27FC236}">
                  <a16:creationId xmlns:a16="http://schemas.microsoft.com/office/drawing/2014/main" id="{DE051A88-BFBF-58FB-0D20-AA66E50B943F}"/>
                </a:ext>
              </a:extLst>
            </p:cNvPr>
            <p:cNvPicPr>
              <a:picLocks noChangeAspect="1"/>
            </p:cNvPicPr>
            <p:nvPr/>
          </p:nvPicPr>
          <p:blipFill>
            <a:blip r:embed="rId11"/>
            <a:stretch>
              <a:fillRect/>
            </a:stretch>
          </p:blipFill>
          <p:spPr>
            <a:xfrm>
              <a:off x="-2864398" y="-1"/>
              <a:ext cx="630382" cy="1359672"/>
            </a:xfrm>
            <a:prstGeom prst="rect">
              <a:avLst/>
            </a:prstGeom>
            <a:ln w="12700" cap="flat">
              <a:noFill/>
              <a:miter lim="400000"/>
            </a:ln>
            <a:effectLst/>
          </p:spPr>
        </p:pic>
        <p:pic>
          <p:nvPicPr>
            <p:cNvPr id="10" name="Image" descr="Image">
              <a:extLst>
                <a:ext uri="{FF2B5EF4-FFF2-40B4-BE49-F238E27FC236}">
                  <a16:creationId xmlns:a16="http://schemas.microsoft.com/office/drawing/2014/main" id="{FF606EC9-F598-701C-CF2B-AC339348BD1A}"/>
                </a:ext>
              </a:extLst>
            </p:cNvPr>
            <p:cNvPicPr>
              <a:picLocks noChangeAspect="1"/>
            </p:cNvPicPr>
            <p:nvPr/>
          </p:nvPicPr>
          <p:blipFill>
            <a:blip r:embed="rId12"/>
            <a:srcRect t="88153" r="78332"/>
            <a:stretch>
              <a:fillRect/>
            </a:stretch>
          </p:blipFill>
          <p:spPr>
            <a:xfrm>
              <a:off x="-2850027" y="1390294"/>
              <a:ext cx="601633" cy="623878"/>
            </a:xfrm>
            <a:prstGeom prst="rect">
              <a:avLst/>
            </a:prstGeom>
            <a:ln w="12700" cap="flat">
              <a:noFill/>
              <a:miter lim="400000"/>
            </a:ln>
            <a:effectLst/>
          </p:spPr>
        </p:pic>
        <p:pic>
          <p:nvPicPr>
            <p:cNvPr id="11" name="Image" descr="Image">
              <a:extLst>
                <a:ext uri="{FF2B5EF4-FFF2-40B4-BE49-F238E27FC236}">
                  <a16:creationId xmlns:a16="http://schemas.microsoft.com/office/drawing/2014/main" id="{1DD6A07B-1CB5-B903-09DB-950559FCE4E0}"/>
                </a:ext>
              </a:extLst>
            </p:cNvPr>
            <p:cNvPicPr>
              <a:picLocks noChangeAspect="1"/>
            </p:cNvPicPr>
            <p:nvPr/>
          </p:nvPicPr>
          <p:blipFill>
            <a:blip r:embed="rId12"/>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07010292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6" name="Picture 5">
            <a:extLst>
              <a:ext uri="{FF2B5EF4-FFF2-40B4-BE49-F238E27FC236}">
                <a16:creationId xmlns:a16="http://schemas.microsoft.com/office/drawing/2014/main" id="{8D1F61AE-0C1A-636C-687E-207E2A2A70F6}"/>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7" name="Group">
            <a:extLst>
              <a:ext uri="{FF2B5EF4-FFF2-40B4-BE49-F238E27FC236}">
                <a16:creationId xmlns:a16="http://schemas.microsoft.com/office/drawing/2014/main" id="{A734540B-EB64-130D-3523-93575103ED02}"/>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5953221E-8F74-C3B9-7C70-CFB02A3B7E6C}"/>
                </a:ext>
              </a:extLst>
            </p:cNvPr>
            <p:cNvPicPr>
              <a:picLocks noChangeAspect="1"/>
            </p:cNvPicPr>
            <p:nvPr/>
          </p:nvPicPr>
          <p:blipFill>
            <a:blip r:embed="rId5"/>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49A2096B-323B-F3EF-7CC9-DF562AC8C228}"/>
                </a:ext>
              </a:extLst>
            </p:cNvPr>
            <p:cNvPicPr>
              <a:picLocks noChangeAspect="1"/>
            </p:cNvPicPr>
            <p:nvPr/>
          </p:nvPicPr>
          <p:blipFill>
            <a:blip r:embed="rId6"/>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8B7EE6C9-8BC7-CD09-089B-BA35D919D1CC}"/>
                </a:ext>
              </a:extLst>
            </p:cNvPr>
            <p:cNvPicPr>
              <a:picLocks noChangeAspect="1"/>
            </p:cNvPicPr>
            <p:nvPr/>
          </p:nvPicPr>
          <p:blipFill>
            <a:blip r:embed="rId6"/>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222704086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D5210B6C-2009-3AB9-2B36-C9C111BD1FB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5" name="Group">
            <a:extLst>
              <a:ext uri="{FF2B5EF4-FFF2-40B4-BE49-F238E27FC236}">
                <a16:creationId xmlns:a16="http://schemas.microsoft.com/office/drawing/2014/main" id="{6BFD5909-E19C-D820-5C51-280C15B09CBC}"/>
              </a:ext>
            </a:extLst>
          </p:cNvPr>
          <p:cNvGrpSpPr/>
          <p:nvPr userDrawn="1"/>
        </p:nvGrpSpPr>
        <p:grpSpPr>
          <a:xfrm>
            <a:off x="756659" y="-3867"/>
            <a:ext cx="2783909" cy="2014172"/>
            <a:chOff x="-2864397" y="0"/>
            <a:chExt cx="2783907" cy="2014171"/>
          </a:xfrm>
        </p:grpSpPr>
        <p:pic>
          <p:nvPicPr>
            <p:cNvPr id="6" name="Image" descr="Image">
              <a:extLst>
                <a:ext uri="{FF2B5EF4-FFF2-40B4-BE49-F238E27FC236}">
                  <a16:creationId xmlns:a16="http://schemas.microsoft.com/office/drawing/2014/main" id="{8B08C927-B7A0-43BA-4100-83612BFB59A9}"/>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7" name="Image" descr="Image">
              <a:extLst>
                <a:ext uri="{FF2B5EF4-FFF2-40B4-BE49-F238E27FC236}">
                  <a16:creationId xmlns:a16="http://schemas.microsoft.com/office/drawing/2014/main" id="{6AFC5A1D-896A-4BE5-A25A-A0172137210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8" name="Image" descr="Image">
              <a:extLst>
                <a:ext uri="{FF2B5EF4-FFF2-40B4-BE49-F238E27FC236}">
                  <a16:creationId xmlns:a16="http://schemas.microsoft.com/office/drawing/2014/main" id="{58C85CFC-A584-60C9-398C-FC5F3B10CF07}"/>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77924557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buNone/>
              <a:defRPr sz="3600">
                <a:solidFill>
                  <a:schemeClr val="bg1"/>
                </a:solidFill>
              </a:defRPr>
            </a:lvl1pPr>
          </a:lstStyle>
          <a:p>
            <a:pPr lvl="0"/>
            <a:r>
              <a:rPr lang="en-US"/>
              <a:t>Click to edit Master text styles</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buNone/>
              <a:defRPr sz="3600">
                <a:solidFill>
                  <a:schemeClr val="bg1"/>
                </a:solidFill>
              </a:defRPr>
            </a:lvl1pPr>
          </a:lstStyle>
          <a:p>
            <a:pPr lvl="0"/>
            <a:r>
              <a:rPr lang="en-US"/>
              <a:t>Click to edit Master text styles</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7" name="Picture 6">
            <a:extLst>
              <a:ext uri="{FF2B5EF4-FFF2-40B4-BE49-F238E27FC236}">
                <a16:creationId xmlns:a16="http://schemas.microsoft.com/office/drawing/2014/main" id="{D0C22165-28E5-078B-D527-EB85E34E9D08}"/>
              </a:ext>
              <a:ext uri="{C183D7F6-B498-43B3-948B-1728B52AA6E4}">
                <adec:decorative xmlns:adec="http://schemas.microsoft.com/office/drawing/2017/decorative" val="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8" name="Group">
            <a:extLst>
              <a:ext uri="{FF2B5EF4-FFF2-40B4-BE49-F238E27FC236}">
                <a16:creationId xmlns:a16="http://schemas.microsoft.com/office/drawing/2014/main" id="{1AB01AB1-EADC-77A2-A940-2DE69B7ABE8E}"/>
              </a:ext>
            </a:extLst>
          </p:cNvPr>
          <p:cNvGrpSpPr/>
          <p:nvPr userDrawn="1"/>
        </p:nvGrpSpPr>
        <p:grpSpPr>
          <a:xfrm>
            <a:off x="756659" y="-3867"/>
            <a:ext cx="2783909" cy="2014172"/>
            <a:chOff x="-2864397" y="0"/>
            <a:chExt cx="2783907" cy="2014171"/>
          </a:xfrm>
        </p:grpSpPr>
        <p:pic>
          <p:nvPicPr>
            <p:cNvPr id="10" name="Image" descr="Image">
              <a:extLst>
                <a:ext uri="{FF2B5EF4-FFF2-40B4-BE49-F238E27FC236}">
                  <a16:creationId xmlns:a16="http://schemas.microsoft.com/office/drawing/2014/main" id="{3B174F11-D671-E0EF-C5C9-332FF7B2255D}"/>
                </a:ext>
              </a:extLst>
            </p:cNvPr>
            <p:cNvPicPr>
              <a:picLocks noChangeAspect="1"/>
            </p:cNvPicPr>
            <p:nvPr/>
          </p:nvPicPr>
          <p:blipFill>
            <a:blip r:embed="rId7"/>
            <a:stretch>
              <a:fillRect/>
            </a:stretch>
          </p:blipFill>
          <p:spPr>
            <a:xfrm>
              <a:off x="-2864398" y="-1"/>
              <a:ext cx="630382" cy="1359672"/>
            </a:xfrm>
            <a:prstGeom prst="rect">
              <a:avLst/>
            </a:prstGeom>
            <a:ln w="12700" cap="flat">
              <a:noFill/>
              <a:miter lim="400000"/>
            </a:ln>
            <a:effectLst/>
          </p:spPr>
        </p:pic>
        <p:pic>
          <p:nvPicPr>
            <p:cNvPr id="12" name="Image" descr="Image">
              <a:extLst>
                <a:ext uri="{FF2B5EF4-FFF2-40B4-BE49-F238E27FC236}">
                  <a16:creationId xmlns:a16="http://schemas.microsoft.com/office/drawing/2014/main" id="{B2D60E6B-CEFB-1201-1ABC-A47A5C6DEDA7}"/>
                </a:ext>
              </a:extLst>
            </p:cNvPr>
            <p:cNvPicPr>
              <a:picLocks noChangeAspect="1"/>
            </p:cNvPicPr>
            <p:nvPr/>
          </p:nvPicPr>
          <p:blipFill>
            <a:blip r:embed="rId8"/>
            <a:srcRect t="88153" r="78332"/>
            <a:stretch>
              <a:fillRect/>
            </a:stretch>
          </p:blipFill>
          <p:spPr>
            <a:xfrm>
              <a:off x="-2850027" y="1390294"/>
              <a:ext cx="601633" cy="623878"/>
            </a:xfrm>
            <a:prstGeom prst="rect">
              <a:avLst/>
            </a:prstGeom>
            <a:ln w="12700" cap="flat">
              <a:noFill/>
              <a:miter lim="400000"/>
            </a:ln>
            <a:effectLst/>
          </p:spPr>
        </p:pic>
        <p:pic>
          <p:nvPicPr>
            <p:cNvPr id="14" name="Image" descr="Image">
              <a:extLst>
                <a:ext uri="{FF2B5EF4-FFF2-40B4-BE49-F238E27FC236}">
                  <a16:creationId xmlns:a16="http://schemas.microsoft.com/office/drawing/2014/main" id="{3ECE39F8-02C5-64A7-9AC5-4BDC8C44E368}"/>
                </a:ext>
              </a:extLst>
            </p:cNvPr>
            <p:cNvPicPr>
              <a:picLocks noChangeAspect="1"/>
            </p:cNvPicPr>
            <p:nvPr/>
          </p:nvPicPr>
          <p:blipFill>
            <a:blip r:embed="rId8"/>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81101224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1" name="Content Placeholder 7">
            <a:extLst>
              <a:ext uri="{FF2B5EF4-FFF2-40B4-BE49-F238E27FC236}">
                <a16:creationId xmlns:a16="http://schemas.microsoft.com/office/drawing/2014/main" id="{CCD29839-25B4-3D48-8D8C-B1D859A74A9A}"/>
              </a:ext>
            </a:extLst>
          </p:cNvPr>
          <p:cNvSpPr>
            <a:spLocks noGrp="1"/>
          </p:cNvSpPr>
          <p:nvPr>
            <p:ph sz="quarter" idx="11"/>
          </p:nvPr>
        </p:nvSpPr>
        <p:spPr>
          <a:xfrm>
            <a:off x="2167377" y="3714224"/>
            <a:ext cx="19309300" cy="8129718"/>
          </a:xfrm>
        </p:spPr>
        <p:txBody>
          <a:bodyPr>
            <a:normAutofit/>
          </a:bodyPr>
          <a:lstStyle>
            <a:lvl1pPr marL="742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1pPr>
            <a:lvl2pPr marL="1498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2pPr>
            <a:lvl3pPr marL="2254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3pPr>
            <a:lvl4pPr marL="3010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4pPr>
            <a:lvl5pPr marL="3658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5pPr>
            <a:lvl7pPr marL="3657600" indent="0">
              <a:buNone/>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2" name="Group">
            <a:extLst>
              <a:ext uri="{FF2B5EF4-FFF2-40B4-BE49-F238E27FC236}">
                <a16:creationId xmlns:a16="http://schemas.microsoft.com/office/drawing/2014/main" id="{AC8C371E-C0F6-4081-3D3F-D6E3528C4285}"/>
              </a:ext>
            </a:extLst>
          </p:cNvPr>
          <p:cNvGrpSpPr/>
          <p:nvPr userDrawn="1"/>
        </p:nvGrpSpPr>
        <p:grpSpPr>
          <a:xfrm>
            <a:off x="756659" y="-3867"/>
            <a:ext cx="2783909" cy="2014172"/>
            <a:chOff x="-2864397" y="0"/>
            <a:chExt cx="2783907" cy="2014171"/>
          </a:xfrm>
        </p:grpSpPr>
        <p:pic>
          <p:nvPicPr>
            <p:cNvPr id="4" name="Image" descr="Image">
              <a:extLst>
                <a:ext uri="{FF2B5EF4-FFF2-40B4-BE49-F238E27FC236}">
                  <a16:creationId xmlns:a16="http://schemas.microsoft.com/office/drawing/2014/main" id="{521B05C9-D576-5C9F-B6FD-5FB48D1A784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6" name="Image" descr="Image">
              <a:extLst>
                <a:ext uri="{FF2B5EF4-FFF2-40B4-BE49-F238E27FC236}">
                  <a16:creationId xmlns:a16="http://schemas.microsoft.com/office/drawing/2014/main" id="{BAAB4BAE-E916-72F8-967D-ECE287538CAD}"/>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7" name="Image" descr="Image">
              <a:extLst>
                <a:ext uri="{FF2B5EF4-FFF2-40B4-BE49-F238E27FC236}">
                  <a16:creationId xmlns:a16="http://schemas.microsoft.com/office/drawing/2014/main" id="{4B27BB17-04E8-65DD-1C87-6ECA478DD2AB}"/>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0902452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en-US"/>
              <a:t>Click icon to add picture</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5" name="Picture 4">
            <a:extLst>
              <a:ext uri="{FF2B5EF4-FFF2-40B4-BE49-F238E27FC236}">
                <a16:creationId xmlns:a16="http://schemas.microsoft.com/office/drawing/2014/main" id="{0079C9F5-AAFF-0002-246E-C6EBF2351B3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19954499-52C9-37B8-CE68-E31F97D9B97E}"/>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1827E7EE-F7D7-B912-1873-48F271C754AF}"/>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97CC2254-DB2F-2222-3ACB-0F4D49DF246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1DEA3358-B0D8-2D88-2DDF-CD2824CEACE3}"/>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13404523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7" name="Picture 6">
            <a:extLst>
              <a:ext uri="{FF2B5EF4-FFF2-40B4-BE49-F238E27FC236}">
                <a16:creationId xmlns:a16="http://schemas.microsoft.com/office/drawing/2014/main" id="{9F9AF533-B5F6-1F4C-DB2A-D5C619F6972D}"/>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9" name="Group">
            <a:extLst>
              <a:ext uri="{FF2B5EF4-FFF2-40B4-BE49-F238E27FC236}">
                <a16:creationId xmlns:a16="http://schemas.microsoft.com/office/drawing/2014/main" id="{CACAE48A-1410-60E4-FCE8-EBA95AD9A7D1}"/>
              </a:ext>
            </a:extLst>
          </p:cNvPr>
          <p:cNvGrpSpPr/>
          <p:nvPr userDrawn="1"/>
        </p:nvGrpSpPr>
        <p:grpSpPr>
          <a:xfrm>
            <a:off x="756659" y="-3867"/>
            <a:ext cx="2783909" cy="2014172"/>
            <a:chOff x="-2864397" y="0"/>
            <a:chExt cx="2783907" cy="2014171"/>
          </a:xfrm>
        </p:grpSpPr>
        <p:pic>
          <p:nvPicPr>
            <p:cNvPr id="10" name="Image" descr="Image">
              <a:extLst>
                <a:ext uri="{FF2B5EF4-FFF2-40B4-BE49-F238E27FC236}">
                  <a16:creationId xmlns:a16="http://schemas.microsoft.com/office/drawing/2014/main" id="{835D3321-F5AB-7B39-240A-709C3EABC96A}"/>
                </a:ext>
              </a:extLst>
            </p:cNvPr>
            <p:cNvPicPr>
              <a:picLocks noChangeAspect="1"/>
            </p:cNvPicPr>
            <p:nvPr/>
          </p:nvPicPr>
          <p:blipFill>
            <a:blip r:embed="rId5"/>
            <a:stretch>
              <a:fillRect/>
            </a:stretch>
          </p:blipFill>
          <p:spPr>
            <a:xfrm>
              <a:off x="-2864398" y="-1"/>
              <a:ext cx="630382" cy="1359672"/>
            </a:xfrm>
            <a:prstGeom prst="rect">
              <a:avLst/>
            </a:prstGeom>
            <a:ln w="12700" cap="flat">
              <a:noFill/>
              <a:miter lim="400000"/>
            </a:ln>
            <a:effectLst/>
          </p:spPr>
        </p:pic>
        <p:pic>
          <p:nvPicPr>
            <p:cNvPr id="11" name="Image" descr="Image">
              <a:extLst>
                <a:ext uri="{FF2B5EF4-FFF2-40B4-BE49-F238E27FC236}">
                  <a16:creationId xmlns:a16="http://schemas.microsoft.com/office/drawing/2014/main" id="{9A5045C5-E6D9-0C02-A60D-808D1A46D9CC}"/>
                </a:ext>
              </a:extLst>
            </p:cNvPr>
            <p:cNvPicPr>
              <a:picLocks noChangeAspect="1"/>
            </p:cNvPicPr>
            <p:nvPr/>
          </p:nvPicPr>
          <p:blipFill>
            <a:blip r:embed="rId6"/>
            <a:srcRect t="88153" r="78332"/>
            <a:stretch>
              <a:fillRect/>
            </a:stretch>
          </p:blipFill>
          <p:spPr>
            <a:xfrm>
              <a:off x="-2850027" y="1390294"/>
              <a:ext cx="601633" cy="623878"/>
            </a:xfrm>
            <a:prstGeom prst="rect">
              <a:avLst/>
            </a:prstGeom>
            <a:ln w="12700" cap="flat">
              <a:noFill/>
              <a:miter lim="400000"/>
            </a:ln>
            <a:effectLst/>
          </p:spPr>
        </p:pic>
        <p:pic>
          <p:nvPicPr>
            <p:cNvPr id="12" name="Image" descr="Image">
              <a:extLst>
                <a:ext uri="{FF2B5EF4-FFF2-40B4-BE49-F238E27FC236}">
                  <a16:creationId xmlns:a16="http://schemas.microsoft.com/office/drawing/2014/main" id="{5C378790-9194-7CF7-64F2-DCDC541DE747}"/>
                </a:ext>
              </a:extLst>
            </p:cNvPr>
            <p:cNvPicPr>
              <a:picLocks noChangeAspect="1"/>
            </p:cNvPicPr>
            <p:nvPr/>
          </p:nvPicPr>
          <p:blipFill>
            <a:blip r:embed="rId6"/>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151361529"/>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3" name="Picture 2">
            <a:extLst>
              <a:ext uri="{FF2B5EF4-FFF2-40B4-BE49-F238E27FC236}">
                <a16:creationId xmlns:a16="http://schemas.microsoft.com/office/drawing/2014/main" id="{8EBE46FE-17DA-131C-25CA-513E1EB2D6D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49D08008-1FC5-26A6-E9A3-347420006839}"/>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27320987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3" name="Picture 2">
            <a:extLst>
              <a:ext uri="{FF2B5EF4-FFF2-40B4-BE49-F238E27FC236}">
                <a16:creationId xmlns:a16="http://schemas.microsoft.com/office/drawing/2014/main" id="{C5851190-1E16-8731-05F7-9E415A2E72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16478055-4CD9-7AD2-1E0C-062019F0D612}"/>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10994172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1009028" y="758208"/>
            <a:ext cx="2698754" cy="1143002"/>
          </a:xfrm>
          <a:prstGeom prst="rect">
            <a:avLst/>
          </a:prstGeom>
        </p:spPr>
      </p:pic>
      <p:pic>
        <p:nvPicPr>
          <p:cNvPr id="5" name="Image" descr="Image">
            <a:extLst>
              <a:ext uri="{FF2B5EF4-FFF2-40B4-BE49-F238E27FC236}">
                <a16:creationId xmlns:a16="http://schemas.microsoft.com/office/drawing/2014/main" id="{926A66CA-CC36-3D53-1A6D-2BBE35B859D5}"/>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500318571"/>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01451" y="758208"/>
            <a:ext cx="2698754" cy="1143002"/>
          </a:xfrm>
          <a:prstGeom prst="rect">
            <a:avLst/>
          </a:prstGeom>
        </p:spPr>
      </p:pic>
      <p:pic>
        <p:nvPicPr>
          <p:cNvPr id="3" name="Image" descr="Image">
            <a:extLst>
              <a:ext uri="{FF2B5EF4-FFF2-40B4-BE49-F238E27FC236}">
                <a16:creationId xmlns:a16="http://schemas.microsoft.com/office/drawing/2014/main" id="{B64D7030-BF7A-6737-0471-B16F6A5E9140}"/>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8262084"/>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4" name="Picture 3">
            <a:extLst>
              <a:ext uri="{FF2B5EF4-FFF2-40B4-BE49-F238E27FC236}">
                <a16:creationId xmlns:a16="http://schemas.microsoft.com/office/drawing/2014/main" id="{76F37568-0478-FF67-A2F0-B1647C1EC99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24" y="758208"/>
            <a:ext cx="2698754" cy="1143002"/>
          </a:xfrm>
          <a:prstGeom prst="rect">
            <a:avLst/>
          </a:prstGeom>
        </p:spPr>
      </p:pic>
      <p:pic>
        <p:nvPicPr>
          <p:cNvPr id="6" name="Image" descr="Image">
            <a:extLst>
              <a:ext uri="{FF2B5EF4-FFF2-40B4-BE49-F238E27FC236}">
                <a16:creationId xmlns:a16="http://schemas.microsoft.com/office/drawing/2014/main" id="{97B52BDB-6F34-5E38-95B5-002D2E4627EA}"/>
              </a:ext>
            </a:extLst>
          </p:cNvPr>
          <p:cNvPicPr>
            <a:picLocks noChangeAspect="1"/>
          </p:cNvPicPr>
          <p:nvPr userDrawn="1"/>
        </p:nvPicPr>
        <p:blipFill>
          <a:blip r:embed="rId4"/>
          <a:stretch>
            <a:fillRect/>
          </a:stretch>
        </p:blipFill>
        <p:spPr>
          <a:xfrm>
            <a:off x="766722" y="758207"/>
            <a:ext cx="1914972" cy="1143001"/>
          </a:xfrm>
          <a:prstGeom prst="rect">
            <a:avLst/>
          </a:prstGeom>
          <a:ln w="12700">
            <a:miter lim="400000"/>
          </a:ln>
        </p:spPr>
      </p:pic>
    </p:spTree>
    <p:extLst>
      <p:ext uri="{BB962C8B-B14F-4D97-AF65-F5344CB8AC3E}">
        <p14:creationId xmlns:p14="http://schemas.microsoft.com/office/powerpoint/2010/main" val="182120862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24" y="758208"/>
            <a:ext cx="2698754" cy="1143002"/>
          </a:xfrm>
          <a:prstGeom prst="rect">
            <a:avLst/>
          </a:prstGeom>
        </p:spPr>
      </p:pic>
      <p:pic>
        <p:nvPicPr>
          <p:cNvPr id="3" name="Image" descr="Image">
            <a:extLst>
              <a:ext uri="{FF2B5EF4-FFF2-40B4-BE49-F238E27FC236}">
                <a16:creationId xmlns:a16="http://schemas.microsoft.com/office/drawing/2014/main" id="{023E32AF-B055-2D80-60DC-AD951FFC6ECA}"/>
              </a:ext>
            </a:extLst>
          </p:cNvPr>
          <p:cNvPicPr>
            <a:picLocks noChangeAspect="1"/>
          </p:cNvPicPr>
          <p:nvPr userDrawn="1"/>
        </p:nvPicPr>
        <p:blipFill>
          <a:blip r:embed="rId4"/>
          <a:stretch>
            <a:fillRect/>
          </a:stretch>
        </p:blipFill>
        <p:spPr>
          <a:xfrm>
            <a:off x="766722" y="758207"/>
            <a:ext cx="1914972" cy="1143001"/>
          </a:xfrm>
          <a:prstGeom prst="rect">
            <a:avLst/>
          </a:prstGeom>
          <a:ln w="12700">
            <a:miter lim="400000"/>
          </a:ln>
        </p:spPr>
      </p:pic>
    </p:spTree>
    <p:extLst>
      <p:ext uri="{BB962C8B-B14F-4D97-AF65-F5344CB8AC3E}">
        <p14:creationId xmlns:p14="http://schemas.microsoft.com/office/powerpoint/2010/main" val="402990515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3" name="Image" descr="Image">
            <a:extLst>
              <a:ext uri="{FF2B5EF4-FFF2-40B4-BE49-F238E27FC236}">
                <a16:creationId xmlns:a16="http://schemas.microsoft.com/office/drawing/2014/main" id="{171C5759-0A99-760B-64A0-C6156603CACB}"/>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48888290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4CFBCE66-A5E8-A158-9B31-BA9AFC1032C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F25DF897-C0D1-81DA-05D2-9D6EC69E200F}"/>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120730222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643DC583-F6CD-401E-7E06-373CCF95240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B18B5FE2-77F7-8983-B96D-E39C876C98D9}"/>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51268309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9371B-F92F-AED8-457A-F4BAE6779B8C}"/>
              </a:ext>
            </a:extLst>
          </p:cNvPr>
          <p:cNvSpPr>
            <a:spLocks noGrp="1"/>
          </p:cNvSpPr>
          <p:nvPr>
            <p:ph type="body" sz="quarter" idx="1"/>
          </p:nvPr>
        </p:nvSpPr>
        <p:spPr/>
        <p:txBody>
          <a:bodyPr/>
          <a:lstStyle/>
          <a:p>
            <a:r>
              <a:rPr lang="en-US"/>
              <a:t>SESSION 06</a:t>
            </a:r>
            <a:endParaRPr lang="en-US" dirty="0"/>
          </a:p>
        </p:txBody>
      </p:sp>
      <p:sp>
        <p:nvSpPr>
          <p:cNvPr id="3" name="Title 2">
            <a:extLst>
              <a:ext uri="{FF2B5EF4-FFF2-40B4-BE49-F238E27FC236}">
                <a16:creationId xmlns:a16="http://schemas.microsoft.com/office/drawing/2014/main" id="{05C0E2BF-BBBC-BF27-4255-C5149D193112}"/>
              </a:ext>
            </a:extLst>
          </p:cNvPr>
          <p:cNvSpPr>
            <a:spLocks noGrp="1"/>
          </p:cNvSpPr>
          <p:nvPr>
            <p:ph type="title"/>
          </p:nvPr>
        </p:nvSpPr>
        <p:spPr/>
        <p:txBody>
          <a:bodyPr/>
          <a:lstStyle/>
          <a:p>
            <a:r>
              <a:rPr lang="en-US" dirty="0"/>
              <a:t>Hashing and hash tables</a:t>
            </a:r>
          </a:p>
        </p:txBody>
      </p:sp>
      <p:sp>
        <p:nvSpPr>
          <p:cNvPr id="4" name="Text Placeholder 3">
            <a:extLst>
              <a:ext uri="{FF2B5EF4-FFF2-40B4-BE49-F238E27FC236}">
                <a16:creationId xmlns:a16="http://schemas.microsoft.com/office/drawing/2014/main" id="{319DA326-32BB-7EBF-F49C-D0308881B79F}"/>
              </a:ext>
            </a:extLst>
          </p:cNvPr>
          <p:cNvSpPr>
            <a:spLocks noGrp="1"/>
          </p:cNvSpPr>
          <p:nvPr>
            <p:ph type="body" sz="quarter" idx="11"/>
          </p:nvPr>
        </p:nvSpPr>
        <p:spPr/>
        <p:txBody>
          <a:bodyPr/>
          <a:lstStyle/>
          <a:p>
            <a:r>
              <a:rPr lang="en-US" dirty="0"/>
              <a:t>Henry Lucky, </a:t>
            </a:r>
            <a:r>
              <a:rPr lang="en-US" dirty="0" err="1"/>
              <a:t>S.Kom</a:t>
            </a:r>
            <a:r>
              <a:rPr lang="en-US" dirty="0"/>
              <a:t>., </a:t>
            </a:r>
            <a:r>
              <a:rPr lang="en-US" dirty="0" err="1"/>
              <a:t>M.Kom</a:t>
            </a:r>
            <a:r>
              <a:rPr lang="en-US" dirty="0"/>
              <a:t>.</a:t>
            </a:r>
          </a:p>
        </p:txBody>
      </p:sp>
    </p:spTree>
    <p:extLst>
      <p:ext uri="{BB962C8B-B14F-4D97-AF65-F5344CB8AC3E}">
        <p14:creationId xmlns:p14="http://schemas.microsoft.com/office/powerpoint/2010/main" val="38075645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Hash function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Mid-square</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r>
              <a:rPr lang="en-US" dirty="0"/>
              <a:t>Square the key and then use an appropriate number of bits from the middle of the square to obtain the index (hash-key). </a:t>
            </a:r>
          </a:p>
          <a:p>
            <a:r>
              <a:rPr lang="en-US" dirty="0"/>
              <a:t>If the key is a string, it is converted to a number. </a:t>
            </a:r>
          </a:p>
          <a:p>
            <a:r>
              <a:rPr lang="en-US" dirty="0"/>
              <a:t>Steps:</a:t>
            </a:r>
          </a:p>
          <a:p>
            <a:pPr lvl="1">
              <a:buFont typeface="+mj-lt"/>
              <a:buAutoNum type="arabicPeriod"/>
            </a:pPr>
            <a:r>
              <a:rPr lang="en-US" dirty="0"/>
              <a:t>Square the key. (k</a:t>
            </a:r>
            <a:r>
              <a:rPr lang="en-US" baseline="30000" dirty="0"/>
              <a:t>2</a:t>
            </a:r>
            <a:r>
              <a:rPr lang="en-US" dirty="0"/>
              <a:t>)</a:t>
            </a:r>
          </a:p>
          <a:p>
            <a:pPr lvl="1">
              <a:buFont typeface="+mj-lt"/>
              <a:buAutoNum type="arabicPeriod"/>
            </a:pPr>
            <a:r>
              <a:rPr lang="en-US" dirty="0"/>
              <a:t>Extract the middle </a:t>
            </a:r>
            <a:r>
              <a:rPr lang="en-US" b="1" dirty="0"/>
              <a:t>r bits </a:t>
            </a:r>
            <a:r>
              <a:rPr lang="en-US" dirty="0"/>
              <a:t>of the result obtained in Step 1</a:t>
            </a:r>
          </a:p>
          <a:p>
            <a:pPr marL="0" indent="0">
              <a:buNone/>
            </a:pPr>
            <a:endParaRPr lang="en-US" dirty="0"/>
          </a:p>
        </p:txBody>
      </p:sp>
      <p:pic>
        <p:nvPicPr>
          <p:cNvPr id="6" name="Picture 5" descr="A blue rectangle with black text&#10;&#10;Description automatically generated">
            <a:extLst>
              <a:ext uri="{FF2B5EF4-FFF2-40B4-BE49-F238E27FC236}">
                <a16:creationId xmlns:a16="http://schemas.microsoft.com/office/drawing/2014/main" id="{09AE897F-5D63-9ED2-940A-33120E67B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552" y="9849664"/>
            <a:ext cx="15528896" cy="2893216"/>
          </a:xfrm>
          <a:prstGeom prst="rect">
            <a:avLst/>
          </a:prstGeom>
        </p:spPr>
      </p:pic>
    </p:spTree>
    <p:extLst>
      <p:ext uri="{BB962C8B-B14F-4D97-AF65-F5344CB8AC3E}">
        <p14:creationId xmlns:p14="http://schemas.microsoft.com/office/powerpoint/2010/main" val="145411246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Hash function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Mid-square</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pPr>
              <a:spcBef>
                <a:spcPts val="1100"/>
              </a:spcBef>
            </a:pPr>
            <a:r>
              <a:rPr lang="en-US" dirty="0"/>
              <a:t>Here the entire key participates in generating the index so that there is a better chance that different index are generated even for keys close to each other. </a:t>
            </a:r>
          </a:p>
          <a:p>
            <a:pPr>
              <a:spcBef>
                <a:spcPts val="1100"/>
              </a:spcBef>
            </a:pPr>
            <a:r>
              <a:rPr lang="en-US" dirty="0"/>
              <a:t>For example, </a:t>
            </a:r>
          </a:p>
          <a:p>
            <a:pPr marL="0" indent="0">
              <a:spcBef>
                <a:spcPts val="1100"/>
              </a:spcBef>
              <a:buNone/>
            </a:pPr>
            <a:r>
              <a:rPr lang="en-US" dirty="0"/>
              <a:t>	Key 	Squared key 	Middle part </a:t>
            </a:r>
          </a:p>
          <a:p>
            <a:pPr marL="0" indent="0">
              <a:spcBef>
                <a:spcPts val="1100"/>
              </a:spcBef>
              <a:buNone/>
            </a:pPr>
            <a:r>
              <a:rPr lang="en-US" dirty="0"/>
              <a:t>	3121	9740641 		406 </a:t>
            </a:r>
          </a:p>
          <a:p>
            <a:pPr marL="0" indent="0">
              <a:spcBef>
                <a:spcPts val="1100"/>
              </a:spcBef>
              <a:buNone/>
            </a:pPr>
            <a:r>
              <a:rPr lang="en-US" dirty="0"/>
              <a:t>	3122 	9746884 		468 </a:t>
            </a:r>
          </a:p>
          <a:p>
            <a:pPr marL="0" indent="0">
              <a:spcBef>
                <a:spcPts val="1100"/>
              </a:spcBef>
              <a:buNone/>
            </a:pPr>
            <a:r>
              <a:rPr lang="en-US" dirty="0"/>
              <a:t>	3123 	9753129 		531 </a:t>
            </a:r>
          </a:p>
        </p:txBody>
      </p:sp>
    </p:spTree>
    <p:extLst>
      <p:ext uri="{BB962C8B-B14F-4D97-AF65-F5344CB8AC3E}">
        <p14:creationId xmlns:p14="http://schemas.microsoft.com/office/powerpoint/2010/main" val="311096096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Hash function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Mid-square</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pPr>
              <a:spcBef>
                <a:spcPts val="1100"/>
              </a:spcBef>
            </a:pPr>
            <a:r>
              <a:rPr lang="en-US" dirty="0"/>
              <a:t>In practice it is more efficient to choose a power of 2 for the size of the table and extract the middle part of the bit representation of the square of a key. </a:t>
            </a:r>
          </a:p>
          <a:p>
            <a:pPr>
              <a:spcBef>
                <a:spcPts val="1100"/>
              </a:spcBef>
            </a:pPr>
            <a:r>
              <a:rPr lang="en-US" dirty="0"/>
              <a:t>If the table size is chosen in this example as 1024, the binary representation of square of 3121 is 1001010-0101000010-1100001. </a:t>
            </a:r>
          </a:p>
          <a:p>
            <a:pPr>
              <a:spcBef>
                <a:spcPts val="1100"/>
              </a:spcBef>
            </a:pPr>
            <a:r>
              <a:rPr lang="en-US" dirty="0"/>
              <a:t>The middle part can be easily extracted using a mask and a shift operation.</a:t>
            </a:r>
          </a:p>
        </p:txBody>
      </p:sp>
    </p:spTree>
    <p:extLst>
      <p:ext uri="{BB962C8B-B14F-4D97-AF65-F5344CB8AC3E}">
        <p14:creationId xmlns:p14="http://schemas.microsoft.com/office/powerpoint/2010/main" val="342886715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Hash function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division</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r>
              <a:rPr lang="en-US" dirty="0"/>
              <a:t>Divide the key by using modulus operator.</a:t>
            </a:r>
          </a:p>
          <a:p>
            <a:r>
              <a:rPr lang="en-US" dirty="0"/>
              <a:t>The simplest method of hashing an integer.</a:t>
            </a:r>
          </a:p>
          <a:p>
            <a:pPr marL="0" indent="0">
              <a:buNone/>
            </a:pPr>
            <a:endParaRPr lang="en-US" dirty="0"/>
          </a:p>
        </p:txBody>
      </p:sp>
      <p:pic>
        <p:nvPicPr>
          <p:cNvPr id="7" name="Picture 6" descr="A blue background with black text&#10;&#10;Description automatically generated">
            <a:extLst>
              <a:ext uri="{FF2B5EF4-FFF2-40B4-BE49-F238E27FC236}">
                <a16:creationId xmlns:a16="http://schemas.microsoft.com/office/drawing/2014/main" id="{42702F7B-7975-7665-1938-16F7DB4BF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7323" y="6515280"/>
            <a:ext cx="18908217" cy="4248513"/>
          </a:xfrm>
          <a:prstGeom prst="rect">
            <a:avLst/>
          </a:prstGeom>
        </p:spPr>
      </p:pic>
    </p:spTree>
    <p:extLst>
      <p:ext uri="{BB962C8B-B14F-4D97-AF65-F5344CB8AC3E}">
        <p14:creationId xmlns:p14="http://schemas.microsoft.com/office/powerpoint/2010/main" val="238274074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Hash function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division</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r>
              <a:rPr lang="en-US" dirty="0"/>
              <a:t>Suppose the table is to store strings. A very simple hash function would be to add up ASCII values of all the characters in the string and take modulo of table size, say 97. </a:t>
            </a:r>
          </a:p>
          <a:p>
            <a:pPr marL="0" indent="0">
              <a:buNone/>
            </a:pPr>
            <a:endParaRPr lang="en-US" dirty="0"/>
          </a:p>
        </p:txBody>
      </p:sp>
      <p:pic>
        <p:nvPicPr>
          <p:cNvPr id="6" name="Picture 5" descr="A white background with black text&#10;&#10;Description automatically generated">
            <a:extLst>
              <a:ext uri="{FF2B5EF4-FFF2-40B4-BE49-F238E27FC236}">
                <a16:creationId xmlns:a16="http://schemas.microsoft.com/office/drawing/2014/main" id="{AF288F2A-7CAB-BA98-CA68-415B92488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7323" y="6050280"/>
            <a:ext cx="12649796" cy="6284612"/>
          </a:xfrm>
          <a:prstGeom prst="rect">
            <a:avLst/>
          </a:prstGeom>
        </p:spPr>
      </p:pic>
    </p:spTree>
    <p:extLst>
      <p:ext uri="{BB962C8B-B14F-4D97-AF65-F5344CB8AC3E}">
        <p14:creationId xmlns:p14="http://schemas.microsoft.com/office/powerpoint/2010/main" val="235965426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Hash function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FOLDING</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pPr>
              <a:defRPr/>
            </a:pPr>
            <a:r>
              <a:rPr lang="en-US" altLang="zh-CN" dirty="0"/>
              <a:t>Partition the key into several parts, then add the parts together to obtain the hash key.</a:t>
            </a:r>
          </a:p>
          <a:p>
            <a:pPr>
              <a:defRPr/>
            </a:pPr>
            <a:r>
              <a:rPr lang="en-US" altLang="zh-CN" dirty="0"/>
              <a:t>Steps:</a:t>
            </a:r>
          </a:p>
          <a:p>
            <a:pPr lvl="1">
              <a:buFont typeface="+mj-lt"/>
              <a:buAutoNum type="arabicPeriod"/>
              <a:defRPr/>
            </a:pPr>
            <a:r>
              <a:rPr lang="en-US" altLang="zh-CN" dirty="0"/>
              <a:t>Divide the key into a number of parts</a:t>
            </a:r>
          </a:p>
          <a:p>
            <a:pPr lvl="1">
              <a:buFont typeface="+mj-lt"/>
              <a:buAutoNum type="arabicPeriod"/>
              <a:defRPr/>
            </a:pPr>
            <a:r>
              <a:rPr lang="en-US" altLang="zh-CN" dirty="0"/>
              <a:t>Add the individual part (usually the last carry is ignored)</a:t>
            </a:r>
          </a:p>
          <a:p>
            <a:pPr marL="511175" lvl="1" indent="0" eaLnBrk="1" hangingPunct="1">
              <a:buFontTx/>
              <a:buNone/>
              <a:defRPr/>
            </a:pPr>
            <a:endParaRPr lang="en-US" altLang="zh-CN" dirty="0">
              <a:latin typeface="Tahoma" pitchFamily="34" charset="0"/>
              <a:ea typeface="SimSun" pitchFamily="2" charset="-122"/>
              <a:cs typeface="Tahoma" pitchFamily="34" charset="0"/>
            </a:endParaRPr>
          </a:p>
          <a:p>
            <a:pPr marL="0" indent="0">
              <a:buNone/>
            </a:pPr>
            <a:endParaRPr lang="en-US" dirty="0"/>
          </a:p>
        </p:txBody>
      </p:sp>
    </p:spTree>
    <p:extLst>
      <p:ext uri="{BB962C8B-B14F-4D97-AF65-F5344CB8AC3E}">
        <p14:creationId xmlns:p14="http://schemas.microsoft.com/office/powerpoint/2010/main" val="389106453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Hash function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FOLDING</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pPr>
              <a:defRPr/>
            </a:pPr>
            <a:r>
              <a:rPr lang="en-US" altLang="zh-CN" dirty="0"/>
              <a:t>Given a hash table of 100 locations, calculate the hash value of 5678, 321 and 34567, since there are 100 locations to address, so we will break the key into parts where each part will contain two digits.</a:t>
            </a:r>
          </a:p>
          <a:p>
            <a:pPr marL="511175" lvl="1" indent="0" eaLnBrk="1" hangingPunct="1">
              <a:buFontTx/>
              <a:buNone/>
              <a:defRPr/>
            </a:pPr>
            <a:endParaRPr lang="en-US" altLang="zh-CN" dirty="0">
              <a:latin typeface="Tahoma" pitchFamily="34" charset="0"/>
              <a:ea typeface="SimSun" pitchFamily="2" charset="-122"/>
              <a:cs typeface="Tahoma" pitchFamily="34" charset="0"/>
            </a:endParaRPr>
          </a:p>
          <a:p>
            <a:pPr marL="0" indent="0">
              <a:buNone/>
            </a:pPr>
            <a:endParaRPr lang="en-US" dirty="0"/>
          </a:p>
        </p:txBody>
      </p:sp>
      <p:graphicFrame>
        <p:nvGraphicFramePr>
          <p:cNvPr id="12" name="Table 11">
            <a:extLst>
              <a:ext uri="{FF2B5EF4-FFF2-40B4-BE49-F238E27FC236}">
                <a16:creationId xmlns:a16="http://schemas.microsoft.com/office/drawing/2014/main" id="{4290A72C-DE47-E3A9-597D-33D564FC37CE}"/>
              </a:ext>
            </a:extLst>
          </p:cNvPr>
          <p:cNvGraphicFramePr>
            <a:graphicFrameLocks noGrp="1"/>
          </p:cNvGraphicFramePr>
          <p:nvPr>
            <p:extLst>
              <p:ext uri="{D42A27DB-BD31-4B8C-83A1-F6EECF244321}">
                <p14:modId xmlns:p14="http://schemas.microsoft.com/office/powerpoint/2010/main" val="3888245728"/>
              </p:ext>
            </p:extLst>
          </p:nvPr>
        </p:nvGraphicFramePr>
        <p:xfrm>
          <a:off x="2907322" y="6344878"/>
          <a:ext cx="18150004" cy="5499062"/>
        </p:xfrm>
        <a:graphic>
          <a:graphicData uri="http://schemas.openxmlformats.org/drawingml/2006/table">
            <a:tbl>
              <a:tblPr firstRow="1" bandRow="1"/>
              <a:tblGrid>
                <a:gridCol w="3595756">
                  <a:extLst>
                    <a:ext uri="{9D8B030D-6E8A-4147-A177-3AD203B41FA5}">
                      <a16:colId xmlns:a16="http://schemas.microsoft.com/office/drawing/2014/main" val="20000"/>
                    </a:ext>
                  </a:extLst>
                </a:gridCol>
                <a:gridCol w="5992926">
                  <a:extLst>
                    <a:ext uri="{9D8B030D-6E8A-4147-A177-3AD203B41FA5}">
                      <a16:colId xmlns:a16="http://schemas.microsoft.com/office/drawing/2014/main" val="20001"/>
                    </a:ext>
                  </a:extLst>
                </a:gridCol>
                <a:gridCol w="4623114">
                  <a:extLst>
                    <a:ext uri="{9D8B030D-6E8A-4147-A177-3AD203B41FA5}">
                      <a16:colId xmlns:a16="http://schemas.microsoft.com/office/drawing/2014/main" val="20002"/>
                    </a:ext>
                  </a:extLst>
                </a:gridCol>
                <a:gridCol w="3938208">
                  <a:extLst>
                    <a:ext uri="{9D8B030D-6E8A-4147-A177-3AD203B41FA5}">
                      <a16:colId xmlns:a16="http://schemas.microsoft.com/office/drawing/2014/main" val="20003"/>
                    </a:ext>
                  </a:extLst>
                </a:gridCol>
              </a:tblGrid>
              <a:tr h="1245245">
                <a:tc>
                  <a:txBody>
                    <a:bodyPr/>
                    <a:lstStyle>
                      <a:lvl1pPr marL="0" marR="0" indent="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9pPr>
                    </a:lstStyle>
                    <a:p>
                      <a:r>
                        <a:rPr lang="en-US" sz="4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Key</a:t>
                      </a: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9pPr>
                    </a:lstStyle>
                    <a:p>
                      <a:pPr algn="ctr"/>
                      <a:r>
                        <a:rPr lang="en-US" sz="4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5678</a:t>
                      </a: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9pPr>
                    </a:lstStyle>
                    <a:p>
                      <a:pPr algn="ctr"/>
                      <a:r>
                        <a:rPr lang="en-US" sz="4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321</a:t>
                      </a: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1" i="0" u="none" strike="noStrike" cap="none" spc="0" baseline="0">
                          <a:solidFill>
                            <a:schemeClr val="lt1"/>
                          </a:solidFill>
                          <a:uFillTx/>
                          <a:latin typeface="Calibri"/>
                          <a:sym typeface="Helvetica Neue"/>
                        </a:defRPr>
                      </a:lvl9pPr>
                    </a:lstStyle>
                    <a:p>
                      <a:pPr algn="ctr"/>
                      <a:r>
                        <a:rPr lang="en-US" sz="4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34567</a:t>
                      </a: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504D"/>
                    </a:solidFill>
                  </a:tcPr>
                </a:tc>
                <a:extLst>
                  <a:ext uri="{0D108BD9-81ED-4DB2-BD59-A6C34878D82A}">
                    <a16:rowId xmlns:a16="http://schemas.microsoft.com/office/drawing/2014/main" val="10000"/>
                  </a:ext>
                </a:extLst>
              </a:tr>
              <a:tr h="1198446">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Parts</a:t>
                      </a:r>
                    </a:p>
                  </a:txBody>
                  <a:tcPr marT="45727" marB="45727">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40000"/>
                      </a:srgbClr>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56 and 78</a:t>
                      </a:r>
                    </a:p>
                  </a:txBody>
                  <a:tcPr marT="45727" marB="45727">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40000"/>
                      </a:srgbClr>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32 and 1</a:t>
                      </a:r>
                    </a:p>
                  </a:txBody>
                  <a:tcPr marT="45727" marB="45727">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40000"/>
                      </a:srgbClr>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34, 56 and 7</a:t>
                      </a:r>
                    </a:p>
                  </a:txBody>
                  <a:tcPr marT="45727" marB="45727">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40000"/>
                      </a:srgbClr>
                    </a:solidFill>
                  </a:tcPr>
                </a:tc>
                <a:extLst>
                  <a:ext uri="{0D108BD9-81ED-4DB2-BD59-A6C34878D82A}">
                    <a16:rowId xmlns:a16="http://schemas.microsoft.com/office/drawing/2014/main" val="10001"/>
                  </a:ext>
                </a:extLst>
              </a:tr>
              <a:tr h="1198446">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Sum</a:t>
                      </a: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20000"/>
                      </a:srgbClr>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134</a:t>
                      </a: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20000"/>
                      </a:srgbClr>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33</a:t>
                      </a: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20000"/>
                      </a:srgbClr>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97</a:t>
                      </a: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20000"/>
                      </a:srgbClr>
                    </a:solidFill>
                  </a:tcPr>
                </a:tc>
                <a:extLst>
                  <a:ext uri="{0D108BD9-81ED-4DB2-BD59-A6C34878D82A}">
                    <a16:rowId xmlns:a16="http://schemas.microsoft.com/office/drawing/2014/main" val="10002"/>
                  </a:ext>
                </a:extLst>
              </a:tr>
              <a:tr h="1856925">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Hash-key (index)</a:t>
                      </a: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40000"/>
                      </a:srgbClr>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34 </a:t>
                      </a:r>
                    </a:p>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(ignore</a:t>
                      </a:r>
                      <a:r>
                        <a:rPr lang="en-US" sz="4400" baseline="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the last carry)</a:t>
                      </a:r>
                      <a:endPar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40000"/>
                      </a:srgbClr>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33</a:t>
                      </a: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40000"/>
                      </a:srgbClr>
                    </a:solidFill>
                  </a:tcPr>
                </a:tc>
                <a:tc>
                  <a:txBody>
                    <a:bodyPr/>
                    <a:lst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dk1"/>
                          </a:solidFill>
                          <a:uFillTx/>
                          <a:latin typeface="Calibri"/>
                          <a:sym typeface="Helvetica Neue"/>
                        </a:defRPr>
                      </a:lvl9pPr>
                    </a:lstStyle>
                    <a:p>
                      <a:r>
                        <a:rPr lang="en-US" sz="44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97</a:t>
                      </a:r>
                    </a:p>
                  </a:txBody>
                  <a:tcPr marT="45727" marB="4572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504D">
                        <a:tint val="40000"/>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9799256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Hash function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Digit extraction</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pPr>
              <a:defRPr/>
            </a:pPr>
            <a:r>
              <a:rPr lang="en-US" altLang="zh-CN" dirty="0"/>
              <a:t>A predefined digit of the given number is considered as the hash address. </a:t>
            </a:r>
          </a:p>
          <a:p>
            <a:pPr>
              <a:defRPr/>
            </a:pPr>
            <a:r>
              <a:rPr lang="en-US" dirty="0"/>
              <a:t>Example:</a:t>
            </a:r>
          </a:p>
          <a:p>
            <a:pPr lvl="1">
              <a:buFont typeface="Wingdings" pitchFamily="2" charset="2"/>
              <a:buChar char="Ø"/>
              <a:defRPr/>
            </a:pPr>
            <a:r>
              <a:rPr lang="en-US" dirty="0"/>
              <a:t>Consider x = 14,568</a:t>
            </a:r>
          </a:p>
          <a:p>
            <a:pPr lvl="1">
              <a:buFont typeface="Wingdings" pitchFamily="2" charset="2"/>
              <a:buChar char="Ø"/>
              <a:defRPr/>
            </a:pPr>
            <a:r>
              <a:rPr lang="en-US" dirty="0"/>
              <a:t>If we extract the 1</a:t>
            </a:r>
            <a:r>
              <a:rPr lang="en-US" baseline="30000" dirty="0"/>
              <a:t>st</a:t>
            </a:r>
            <a:r>
              <a:rPr lang="en-US" dirty="0"/>
              <a:t>, 3</a:t>
            </a:r>
            <a:r>
              <a:rPr lang="en-US" baseline="30000" dirty="0"/>
              <a:t>rd</a:t>
            </a:r>
            <a:r>
              <a:rPr lang="en-US" dirty="0"/>
              <a:t>, and 5</a:t>
            </a:r>
            <a:r>
              <a:rPr lang="en-US" baseline="30000" dirty="0"/>
              <a:t>th</a:t>
            </a:r>
            <a:r>
              <a:rPr lang="en-US" dirty="0"/>
              <a:t> digit, we will get a hash code of : 158. </a:t>
            </a:r>
          </a:p>
        </p:txBody>
      </p:sp>
    </p:spTree>
    <p:extLst>
      <p:ext uri="{BB962C8B-B14F-4D97-AF65-F5344CB8AC3E}">
        <p14:creationId xmlns:p14="http://schemas.microsoft.com/office/powerpoint/2010/main" val="392636724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Hash function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Rotating hash</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pPr>
              <a:defRPr/>
            </a:pPr>
            <a:r>
              <a:rPr lang="en-US" altLang="zh-CN" dirty="0"/>
              <a:t>Use any hash method (such as division or mid-square method)</a:t>
            </a:r>
          </a:p>
          <a:p>
            <a:pPr>
              <a:defRPr/>
            </a:pPr>
            <a:r>
              <a:rPr lang="en-US" altLang="zh-CN" dirty="0"/>
              <a:t>After getting the hash code/address from the hash method, do </a:t>
            </a:r>
            <a:r>
              <a:rPr lang="en-US" altLang="zh-CN" b="1" dirty="0">
                <a:solidFill>
                  <a:srgbClr val="0070C0"/>
                </a:solidFill>
              </a:rPr>
              <a:t>rotation</a:t>
            </a:r>
          </a:p>
          <a:p>
            <a:pPr>
              <a:defRPr/>
            </a:pPr>
            <a:r>
              <a:rPr lang="en-US" altLang="zh-CN" dirty="0"/>
              <a:t>Rotation is performed by </a:t>
            </a:r>
            <a:r>
              <a:rPr lang="en-US" altLang="zh-CN" b="1" dirty="0"/>
              <a:t>shifting</a:t>
            </a:r>
            <a:r>
              <a:rPr lang="en-US" altLang="zh-CN" dirty="0"/>
              <a:t> the digits to get a new hash address.</a:t>
            </a:r>
          </a:p>
          <a:p>
            <a:pPr>
              <a:defRPr/>
            </a:pPr>
            <a:r>
              <a:rPr lang="en-US" altLang="zh-CN" dirty="0"/>
              <a:t>Example:</a:t>
            </a:r>
          </a:p>
          <a:p>
            <a:pPr lvl="1">
              <a:buFont typeface="Wingdings" pitchFamily="2" charset="2"/>
              <a:buChar char="Ø"/>
              <a:defRPr/>
            </a:pPr>
            <a:r>
              <a:rPr lang="en-US" altLang="zh-CN" dirty="0"/>
              <a:t>Given hash address = 20021</a:t>
            </a:r>
          </a:p>
          <a:p>
            <a:pPr lvl="1">
              <a:buFont typeface="Wingdings" pitchFamily="2" charset="2"/>
              <a:buChar char="Ø"/>
              <a:defRPr/>
            </a:pPr>
            <a:r>
              <a:rPr lang="en-US" altLang="zh-CN" dirty="0"/>
              <a:t>Rotation result: 12002 (fold the digits)</a:t>
            </a:r>
          </a:p>
        </p:txBody>
      </p:sp>
    </p:spTree>
    <p:extLst>
      <p:ext uri="{BB962C8B-B14F-4D97-AF65-F5344CB8AC3E}">
        <p14:creationId xmlns:p14="http://schemas.microsoft.com/office/powerpoint/2010/main" val="231599309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collision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pPr>
              <a:defRPr/>
            </a:pPr>
            <a:r>
              <a:rPr lang="en-US" altLang="zh-CN" dirty="0"/>
              <a:t>What will happen if we want to store these strings using the previous hash function (use the first character of each string)?</a:t>
            </a:r>
          </a:p>
          <a:p>
            <a:pPr lvl="1">
              <a:buFont typeface="Wingdings" pitchFamily="2" charset="2"/>
              <a:buChar char="q"/>
              <a:defRPr/>
            </a:pPr>
            <a:r>
              <a:rPr lang="en-US" altLang="zh-CN" dirty="0"/>
              <a:t>define, float, exp, char, </a:t>
            </a:r>
            <a:r>
              <a:rPr lang="en-US" altLang="zh-CN" dirty="0" err="1"/>
              <a:t>atan</a:t>
            </a:r>
            <a:r>
              <a:rPr lang="en-US" altLang="zh-CN" dirty="0"/>
              <a:t>, ceil, </a:t>
            </a:r>
            <a:r>
              <a:rPr lang="en-US" altLang="zh-CN" dirty="0" err="1"/>
              <a:t>acos</a:t>
            </a:r>
            <a:r>
              <a:rPr lang="en-US" altLang="zh-CN" dirty="0"/>
              <a:t>, floor.</a:t>
            </a:r>
          </a:p>
          <a:p>
            <a:pPr>
              <a:defRPr/>
            </a:pPr>
            <a:r>
              <a:rPr lang="en-US" altLang="zh-CN" dirty="0"/>
              <a:t>There are several strings which have the same hash-key, it’s float and floor (hash-key: 5), char and ceil (hash-key: 2).</a:t>
            </a:r>
          </a:p>
          <a:p>
            <a:pPr>
              <a:defRPr/>
            </a:pPr>
            <a:r>
              <a:rPr lang="en-US" altLang="zh-CN" dirty="0"/>
              <a:t>It’s called a </a:t>
            </a:r>
            <a:r>
              <a:rPr lang="en-US" altLang="zh-CN" b="1" dirty="0">
                <a:solidFill>
                  <a:srgbClr val="0070C0"/>
                </a:solidFill>
              </a:rPr>
              <a:t>collision</a:t>
            </a:r>
            <a:r>
              <a:rPr lang="en-US" altLang="zh-CN" dirty="0"/>
              <a:t>. How can we handle this?</a:t>
            </a:r>
          </a:p>
        </p:txBody>
      </p:sp>
    </p:spTree>
    <p:extLst>
      <p:ext uri="{BB962C8B-B14F-4D97-AF65-F5344CB8AC3E}">
        <p14:creationId xmlns:p14="http://schemas.microsoft.com/office/powerpoint/2010/main" val="4526510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EE913-EE39-C321-5882-05A506DB3444}"/>
              </a:ext>
            </a:extLst>
          </p:cNvPr>
          <p:cNvSpPr>
            <a:spLocks noGrp="1"/>
          </p:cNvSpPr>
          <p:nvPr>
            <p:ph type="title"/>
          </p:nvPr>
        </p:nvSpPr>
        <p:spPr/>
        <p:txBody>
          <a:bodyPr>
            <a:normAutofit fontScale="90000"/>
          </a:bodyPr>
          <a:lstStyle/>
          <a:p>
            <a:r>
              <a:rPr lang="en-ID" dirty="0"/>
              <a:t>LEARNING OUTCOMES</a:t>
            </a:r>
          </a:p>
        </p:txBody>
      </p:sp>
      <p:sp>
        <p:nvSpPr>
          <p:cNvPr id="3" name="Text Placeholder 2">
            <a:extLst>
              <a:ext uri="{FF2B5EF4-FFF2-40B4-BE49-F238E27FC236}">
                <a16:creationId xmlns:a16="http://schemas.microsoft.com/office/drawing/2014/main" id="{0002D373-5BC5-C51D-92C2-C090C3857861}"/>
              </a:ext>
            </a:extLst>
          </p:cNvPr>
          <p:cNvSpPr>
            <a:spLocks noGrp="1"/>
          </p:cNvSpPr>
          <p:nvPr>
            <p:ph type="body" sz="quarter" idx="10"/>
          </p:nvPr>
        </p:nvSpPr>
        <p:spPr/>
        <p:txBody>
          <a:bodyPr/>
          <a:lstStyle/>
          <a:p>
            <a:endParaRPr lang="en-ID"/>
          </a:p>
        </p:txBody>
      </p:sp>
      <p:sp>
        <p:nvSpPr>
          <p:cNvPr id="4" name="Content Placeholder 3">
            <a:extLst>
              <a:ext uri="{FF2B5EF4-FFF2-40B4-BE49-F238E27FC236}">
                <a16:creationId xmlns:a16="http://schemas.microsoft.com/office/drawing/2014/main" id="{72B426B6-A02E-F758-7A2B-554FFF354A1A}"/>
              </a:ext>
            </a:extLst>
          </p:cNvPr>
          <p:cNvSpPr>
            <a:spLocks noGrp="1"/>
          </p:cNvSpPr>
          <p:nvPr>
            <p:ph sz="quarter" idx="11"/>
          </p:nvPr>
        </p:nvSpPr>
        <p:spPr/>
        <p:txBody>
          <a:bodyPr/>
          <a:lstStyle/>
          <a:p>
            <a:pPr marL="504000" indent="-504000">
              <a:buNone/>
            </a:pPr>
            <a:r>
              <a:rPr lang="en-ID" sz="4400" dirty="0">
                <a:latin typeface="Open Sans" panose="020B0606030504020204" pitchFamily="34" charset="0"/>
                <a:ea typeface="Open Sans" panose="020B0606030504020204" pitchFamily="34" charset="0"/>
                <a:cs typeface="Open Sans" panose="020B0606030504020204" pitchFamily="34" charset="0"/>
              </a:rPr>
              <a:t>At the end of this session, students will be able to:</a:t>
            </a:r>
          </a:p>
          <a:p>
            <a:pPr marL="504000" indent="-504000"/>
            <a:r>
              <a:rPr lang="en-ID" sz="4400" dirty="0">
                <a:latin typeface="Open Sans" panose="020B0606030504020204" pitchFamily="34" charset="0"/>
                <a:ea typeface="Open Sans" panose="020B0606030504020204" pitchFamily="34" charset="0"/>
                <a:cs typeface="Open Sans" panose="020B0606030504020204" pitchFamily="34" charset="0"/>
              </a:rPr>
              <a:t>LO 1: Explain the concept of data structures and its usage in Computer Science</a:t>
            </a:r>
          </a:p>
          <a:p>
            <a:pPr marL="504000" indent="-504000"/>
            <a:r>
              <a:rPr lang="en-ID" sz="4400" dirty="0">
                <a:latin typeface="Open Sans" panose="020B0606030504020204" pitchFamily="34" charset="0"/>
                <a:ea typeface="Open Sans" panose="020B0606030504020204" pitchFamily="34" charset="0"/>
                <a:cs typeface="Open Sans" panose="020B0606030504020204" pitchFamily="34" charset="0"/>
              </a:rPr>
              <a:t>LO 2: Illustrate any learned data structure and its usage in application</a:t>
            </a:r>
          </a:p>
          <a:p>
            <a:pPr marL="504000" indent="-504000"/>
            <a:r>
              <a:rPr lang="en-ID" sz="4400" dirty="0">
                <a:latin typeface="Open Sans" panose="020B0606030504020204" pitchFamily="34" charset="0"/>
                <a:ea typeface="Open Sans" panose="020B0606030504020204" pitchFamily="34" charset="0"/>
                <a:cs typeface="Open Sans" panose="020B0606030504020204" pitchFamily="34" charset="0"/>
              </a:rPr>
              <a:t>LO 3: Apply data structures using C</a:t>
            </a:r>
          </a:p>
          <a:p>
            <a:pPr marL="504000" indent="-504000"/>
            <a:endParaRPr lang="en-ID" sz="4400" dirty="0">
              <a:latin typeface="Open Sans" panose="020B0606030504020204" pitchFamily="34" charset="0"/>
              <a:ea typeface="Open Sans" panose="020B0606030504020204" pitchFamily="34" charset="0"/>
              <a:cs typeface="Open Sans" panose="020B0606030504020204" pitchFamily="34" charset="0"/>
            </a:endParaRPr>
          </a:p>
          <a:p>
            <a:pPr marL="504000" indent="-504000"/>
            <a:endParaRPr lang="en-ID" sz="4400" dirty="0">
              <a:latin typeface="Open Sans" panose="020B0606030504020204" pitchFamily="34" charset="0"/>
              <a:ea typeface="Open Sans" panose="020B0606030504020204" pitchFamily="34" charset="0"/>
              <a:cs typeface="Open Sans" panose="020B0606030504020204" pitchFamily="34" charset="0"/>
            </a:endParaRPr>
          </a:p>
          <a:p>
            <a:endParaRPr lang="en-ID" dirty="0"/>
          </a:p>
        </p:txBody>
      </p:sp>
    </p:spTree>
    <p:extLst>
      <p:ext uri="{BB962C8B-B14F-4D97-AF65-F5344CB8AC3E}">
        <p14:creationId xmlns:p14="http://schemas.microsoft.com/office/powerpoint/2010/main" val="276645439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4D335-899C-DD1F-DF68-802CABD362FE}"/>
              </a:ext>
            </a:extLst>
          </p:cNvPr>
          <p:cNvSpPr>
            <a:spLocks noGrp="1"/>
          </p:cNvSpPr>
          <p:nvPr>
            <p:ph type="title"/>
          </p:nvPr>
        </p:nvSpPr>
        <p:spPr/>
        <p:txBody>
          <a:bodyPr>
            <a:normAutofit fontScale="90000"/>
          </a:bodyPr>
          <a:lstStyle/>
          <a:p>
            <a:r>
              <a:rPr lang="en-US" dirty="0"/>
              <a:t>Collision</a:t>
            </a:r>
          </a:p>
        </p:txBody>
      </p:sp>
      <p:sp>
        <p:nvSpPr>
          <p:cNvPr id="3" name="Text Placeholder 2">
            <a:extLst>
              <a:ext uri="{FF2B5EF4-FFF2-40B4-BE49-F238E27FC236}">
                <a16:creationId xmlns:a16="http://schemas.microsoft.com/office/drawing/2014/main" id="{E82C41F5-EA3E-F8E8-4E5F-B8CC7C7769A8}"/>
              </a:ext>
            </a:extLst>
          </p:cNvPr>
          <p:cNvSpPr>
            <a:spLocks noGrp="1"/>
          </p:cNvSpPr>
          <p:nvPr>
            <p:ph type="body" sz="quarter" idx="10"/>
          </p:nvPr>
        </p:nvSpPr>
        <p:spPr/>
        <p:txBody>
          <a:bodyPr/>
          <a:lstStyle/>
          <a:p>
            <a:r>
              <a:rPr lang="en-US" dirty="0"/>
              <a:t>Collision handling</a:t>
            </a:r>
          </a:p>
        </p:txBody>
      </p:sp>
      <p:sp>
        <p:nvSpPr>
          <p:cNvPr id="4" name="Content Placeholder 3">
            <a:extLst>
              <a:ext uri="{FF2B5EF4-FFF2-40B4-BE49-F238E27FC236}">
                <a16:creationId xmlns:a16="http://schemas.microsoft.com/office/drawing/2014/main" id="{640B5231-D4B5-FBEA-20E6-77DEEE676092}"/>
              </a:ext>
            </a:extLst>
          </p:cNvPr>
          <p:cNvSpPr>
            <a:spLocks noGrp="1"/>
          </p:cNvSpPr>
          <p:nvPr>
            <p:ph sz="quarter" idx="11"/>
          </p:nvPr>
        </p:nvSpPr>
        <p:spPr/>
        <p:txBody>
          <a:bodyPr/>
          <a:lstStyle/>
          <a:p>
            <a:pPr algn="l" eaLnBrk="1" hangingPunct="1"/>
            <a:r>
              <a:rPr lang="en-US" altLang="zh-CN" dirty="0">
                <a:latin typeface="Tahoma" pitchFamily="34" charset="0"/>
                <a:ea typeface="SimSun" pitchFamily="2" charset="-122"/>
                <a:cs typeface="Tahoma" pitchFamily="34" charset="0"/>
              </a:rPr>
              <a:t>There are two general ways to handle collisions:</a:t>
            </a:r>
          </a:p>
          <a:p>
            <a:pPr lvl="1"/>
            <a:r>
              <a:rPr lang="en-US" altLang="zh-CN" b="1" dirty="0">
                <a:latin typeface="Tahoma" pitchFamily="34" charset="0"/>
                <a:ea typeface="SimSun" pitchFamily="2" charset="-122"/>
                <a:cs typeface="Tahoma" pitchFamily="34" charset="0"/>
              </a:rPr>
              <a:t>Open Addressing</a:t>
            </a:r>
          </a:p>
          <a:p>
            <a:pPr lvl="1">
              <a:buNone/>
            </a:pPr>
            <a:r>
              <a:rPr lang="id-ID" altLang="zh-CN" dirty="0">
                <a:latin typeface="Tahoma" pitchFamily="34" charset="0"/>
                <a:ea typeface="SimSun" pitchFamily="2" charset="-122"/>
                <a:cs typeface="Tahoma" pitchFamily="34" charset="0"/>
              </a:rPr>
              <a:t>	</a:t>
            </a:r>
            <a:r>
              <a:rPr lang="en-US" altLang="zh-CN" dirty="0">
                <a:latin typeface="Tahoma" pitchFamily="34" charset="0"/>
                <a:ea typeface="SimSun" pitchFamily="2" charset="-122"/>
                <a:cs typeface="Tahoma" pitchFamily="34" charset="0"/>
              </a:rPr>
              <a:t>Computes new positions using probe sequences and the next record is stored in that position. Techniques: Linear probing, Quadratic probing, rehashing</a:t>
            </a:r>
          </a:p>
          <a:p>
            <a:pPr lvl="1"/>
            <a:r>
              <a:rPr lang="en-US" altLang="zh-CN" b="1" dirty="0">
                <a:latin typeface="Tahoma" pitchFamily="34" charset="0"/>
                <a:ea typeface="SimSun" pitchFamily="2" charset="-122"/>
                <a:cs typeface="Tahoma" pitchFamily="34" charset="0"/>
              </a:rPr>
              <a:t>Chaining</a:t>
            </a:r>
          </a:p>
          <a:p>
            <a:pPr lvl="1">
              <a:buNone/>
            </a:pPr>
            <a:r>
              <a:rPr lang="id-ID" altLang="zh-CN" dirty="0">
                <a:latin typeface="Tahoma" pitchFamily="34" charset="0"/>
                <a:ea typeface="SimSun" pitchFamily="2" charset="-122"/>
                <a:cs typeface="Tahoma" pitchFamily="34" charset="0"/>
              </a:rPr>
              <a:t>	</a:t>
            </a:r>
            <a:r>
              <a:rPr lang="en-US" altLang="zh-CN" dirty="0">
                <a:latin typeface="Tahoma" pitchFamily="34" charset="0"/>
                <a:ea typeface="SimSun" pitchFamily="2" charset="-122"/>
                <a:cs typeface="Tahoma" pitchFamily="34" charset="0"/>
              </a:rPr>
              <a:t>Put the string in a slot as a chained list (linked list).</a:t>
            </a:r>
          </a:p>
          <a:p>
            <a:endParaRPr lang="en-US" dirty="0"/>
          </a:p>
        </p:txBody>
      </p:sp>
    </p:spTree>
    <p:extLst>
      <p:ext uri="{BB962C8B-B14F-4D97-AF65-F5344CB8AC3E}">
        <p14:creationId xmlns:p14="http://schemas.microsoft.com/office/powerpoint/2010/main" val="339828243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collision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Open addressing: Linear probing</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a:xfrm>
            <a:off x="2167377" y="3714224"/>
            <a:ext cx="10555846" cy="8129718"/>
          </a:xfrm>
        </p:spPr>
        <p:txBody>
          <a:bodyPr>
            <a:normAutofit lnSpcReduction="10000"/>
          </a:bodyPr>
          <a:lstStyle/>
          <a:p>
            <a:r>
              <a:rPr lang="en-US" altLang="zh-CN" dirty="0"/>
              <a:t>This is the hash table of these string:</a:t>
            </a:r>
          </a:p>
          <a:p>
            <a:pPr lvl="1">
              <a:buFont typeface="Wingdings" pitchFamily="2" charset="2"/>
              <a:buChar char="q"/>
            </a:pPr>
            <a:r>
              <a:rPr lang="en-US" altLang="zh-CN" dirty="0"/>
              <a:t>define, float, exp, char, </a:t>
            </a:r>
            <a:r>
              <a:rPr lang="en-US" altLang="zh-CN" dirty="0" err="1"/>
              <a:t>atan</a:t>
            </a:r>
            <a:r>
              <a:rPr lang="en-US" altLang="zh-CN" dirty="0"/>
              <a:t>, ceil, floor, </a:t>
            </a:r>
            <a:r>
              <a:rPr lang="en-US" altLang="zh-CN" dirty="0" err="1"/>
              <a:t>acos</a:t>
            </a:r>
            <a:r>
              <a:rPr lang="en-US" altLang="zh-CN" dirty="0"/>
              <a:t>.</a:t>
            </a:r>
          </a:p>
          <a:p>
            <a:r>
              <a:rPr lang="en-US" altLang="zh-CN" dirty="0"/>
              <a:t>Note that </a:t>
            </a:r>
            <a:r>
              <a:rPr lang="en-US" altLang="zh-CN" i="1" dirty="0"/>
              <a:t>ceil</a:t>
            </a:r>
            <a:r>
              <a:rPr lang="en-US" altLang="zh-CN" dirty="0"/>
              <a:t> is stored in h[6], </a:t>
            </a:r>
            <a:r>
              <a:rPr lang="en-US" altLang="zh-CN" i="1" dirty="0" err="1"/>
              <a:t>acos</a:t>
            </a:r>
            <a:r>
              <a:rPr lang="en-US" altLang="zh-CN" dirty="0"/>
              <a:t> is stored in h[1] and </a:t>
            </a:r>
            <a:r>
              <a:rPr lang="en-US" altLang="zh-CN" i="1" dirty="0"/>
              <a:t>floor</a:t>
            </a:r>
            <a:r>
              <a:rPr lang="en-US" altLang="zh-CN" dirty="0"/>
              <a:t> is stored in h[7].</a:t>
            </a:r>
          </a:p>
          <a:p>
            <a:r>
              <a:rPr lang="en-US" altLang="zh-CN" dirty="0"/>
              <a:t>When we want to store “ceil”, there is already “char” stored in h[2], so we search the next empty slot which is h[6].</a:t>
            </a:r>
          </a:p>
        </p:txBody>
      </p:sp>
      <p:graphicFrame>
        <p:nvGraphicFramePr>
          <p:cNvPr id="6" name="Table 5">
            <a:extLst>
              <a:ext uri="{FF2B5EF4-FFF2-40B4-BE49-F238E27FC236}">
                <a16:creationId xmlns:a16="http://schemas.microsoft.com/office/drawing/2014/main" id="{ED85CBE1-CB92-5672-E860-2E352D671400}"/>
              </a:ext>
            </a:extLst>
          </p:cNvPr>
          <p:cNvGraphicFramePr>
            <a:graphicFrameLocks noGrp="1"/>
          </p:cNvGraphicFramePr>
          <p:nvPr>
            <p:extLst>
              <p:ext uri="{D42A27DB-BD31-4B8C-83A1-F6EECF244321}">
                <p14:modId xmlns:p14="http://schemas.microsoft.com/office/powerpoint/2010/main" val="2987412652"/>
              </p:ext>
            </p:extLst>
          </p:nvPr>
        </p:nvGraphicFramePr>
        <p:xfrm>
          <a:off x="15132260" y="3714223"/>
          <a:ext cx="6630460" cy="7911720"/>
        </p:xfrm>
        <a:graphic>
          <a:graphicData uri="http://schemas.openxmlformats.org/drawingml/2006/table">
            <a:tbl>
              <a:tblPr/>
              <a:tblGrid>
                <a:gridCol w="3397364">
                  <a:extLst>
                    <a:ext uri="{9D8B030D-6E8A-4147-A177-3AD203B41FA5}">
                      <a16:colId xmlns:a16="http://schemas.microsoft.com/office/drawing/2014/main" val="20000"/>
                    </a:ext>
                  </a:extLst>
                </a:gridCol>
                <a:gridCol w="3233096">
                  <a:extLst>
                    <a:ext uri="{9D8B030D-6E8A-4147-A177-3AD203B41FA5}">
                      <a16:colId xmlns:a16="http://schemas.microsoft.com/office/drawing/2014/main" val="20001"/>
                    </a:ext>
                  </a:extLst>
                </a:gridCol>
              </a:tblGrid>
              <a:tr h="791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h[ ]</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Key</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1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0</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atan</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1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1</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acos</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1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2</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char</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91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3</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define</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91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4</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exp</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91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5</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float</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91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6</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ceil</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791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7</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floor</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791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rPr>
                        <a:t>…</a:t>
                      </a: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sz="4400" b="0" i="0" u="none" strike="noStrike" cap="none" normalizeH="0" baseline="0" dirty="0">
                        <a:ln>
                          <a:noFill/>
                        </a:ln>
                        <a:solidFill>
                          <a:schemeClr val="bg2">
                            <a:lumMod val="10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50577135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collision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Linear probing</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a:xfrm>
            <a:off x="2167377" y="3714224"/>
            <a:ext cx="10555846" cy="8129718"/>
          </a:xfrm>
        </p:spPr>
        <p:txBody>
          <a:bodyPr>
            <a:normAutofit/>
          </a:bodyPr>
          <a:lstStyle/>
          <a:p>
            <a:r>
              <a:rPr lang="en-US" altLang="zh-CN" dirty="0"/>
              <a:t>Linear probing has a </a:t>
            </a:r>
            <a:r>
              <a:rPr lang="en-US" altLang="zh-CN" b="1" dirty="0"/>
              <a:t>bad search complexity</a:t>
            </a:r>
            <a:r>
              <a:rPr lang="en-US" altLang="zh-CN" dirty="0"/>
              <a:t> if there are many collisions.</a:t>
            </a:r>
          </a:p>
          <a:p>
            <a:r>
              <a:rPr lang="en-US" altLang="zh-CN" dirty="0"/>
              <a:t>The table “step” on the right describe how many loop/step needed to find the string.</a:t>
            </a:r>
          </a:p>
          <a:p>
            <a:r>
              <a:rPr lang="en-US" altLang="zh-CN" dirty="0"/>
              <a:t>Supposed we want to find ceil, we compute the hash key and found 2. But ceil is not there so we should iterate until we found ceil.</a:t>
            </a:r>
          </a:p>
        </p:txBody>
      </p:sp>
      <p:pic>
        <p:nvPicPr>
          <p:cNvPr id="8" name="Picture 7">
            <a:extLst>
              <a:ext uri="{FF2B5EF4-FFF2-40B4-BE49-F238E27FC236}">
                <a16:creationId xmlns:a16="http://schemas.microsoft.com/office/drawing/2014/main" id="{4F5B3FC6-8CDA-F59C-3DB2-0A6A9D1151FC}"/>
              </a:ext>
            </a:extLst>
          </p:cNvPr>
          <p:cNvPicPr>
            <a:picLocks noChangeAspect="1"/>
          </p:cNvPicPr>
          <p:nvPr/>
        </p:nvPicPr>
        <p:blipFill>
          <a:blip r:embed="rId2"/>
          <a:stretch>
            <a:fillRect/>
          </a:stretch>
        </p:blipFill>
        <p:spPr>
          <a:xfrm>
            <a:off x="13768794" y="3714223"/>
            <a:ext cx="7885593" cy="7885593"/>
          </a:xfrm>
          <a:prstGeom prst="rect">
            <a:avLst/>
          </a:prstGeom>
        </p:spPr>
      </p:pic>
    </p:spTree>
    <p:extLst>
      <p:ext uri="{BB962C8B-B14F-4D97-AF65-F5344CB8AC3E}">
        <p14:creationId xmlns:p14="http://schemas.microsoft.com/office/powerpoint/2010/main" val="57615531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collision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Open addressing: Rehashing</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pPr>
              <a:defRPr/>
            </a:pPr>
            <a:r>
              <a:rPr lang="en-US" altLang="zh-CN" dirty="0"/>
              <a:t>When the hash table becomes nearly full, the number of collisions increases, thereby degrading the performance of insertion and search operations. </a:t>
            </a:r>
          </a:p>
          <a:p>
            <a:pPr>
              <a:defRPr/>
            </a:pPr>
            <a:r>
              <a:rPr lang="en-US" altLang="zh-CN" dirty="0"/>
              <a:t>In such cases, a better option is to create a new hash table with size double of the original hash table. </a:t>
            </a:r>
          </a:p>
          <a:p>
            <a:pPr>
              <a:defRPr/>
            </a:pPr>
            <a:r>
              <a:rPr lang="en-US" altLang="zh-CN" dirty="0"/>
              <a:t>All the entries in the original hash table will then have to be moved to the new hash table. </a:t>
            </a:r>
          </a:p>
          <a:p>
            <a:pPr>
              <a:defRPr/>
            </a:pPr>
            <a:r>
              <a:rPr lang="en-US" altLang="zh-CN" dirty="0"/>
              <a:t>This is done by taking each entry, computing its new hash value, and then inserting it in the new hash table. </a:t>
            </a:r>
          </a:p>
          <a:p>
            <a:pPr>
              <a:defRPr/>
            </a:pPr>
            <a:endParaRPr lang="en-US" altLang="zh-CN" dirty="0"/>
          </a:p>
        </p:txBody>
      </p:sp>
    </p:spTree>
    <p:extLst>
      <p:ext uri="{BB962C8B-B14F-4D97-AF65-F5344CB8AC3E}">
        <p14:creationId xmlns:p14="http://schemas.microsoft.com/office/powerpoint/2010/main" val="283546350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collision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Rehashing: example</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normAutofit/>
          </a:bodyPr>
          <a:lstStyle/>
          <a:p>
            <a:pPr>
              <a:defRPr/>
            </a:pPr>
            <a:r>
              <a:rPr lang="en-US" altLang="zh-CN" dirty="0"/>
              <a:t>Consider the hash table of size 5 with hash function h(x) = x % 5.</a:t>
            </a:r>
          </a:p>
          <a:p>
            <a:pPr>
              <a:defRPr/>
            </a:pPr>
            <a:endParaRPr lang="en-US" altLang="zh-CN" dirty="0"/>
          </a:p>
          <a:p>
            <a:pPr>
              <a:defRPr/>
            </a:pPr>
            <a:endParaRPr lang="en-US" altLang="zh-CN" dirty="0"/>
          </a:p>
          <a:p>
            <a:pPr>
              <a:defRPr/>
            </a:pPr>
            <a:r>
              <a:rPr lang="en-US" altLang="zh-CN" dirty="0"/>
              <a:t>Now, we rehash the key from the old hash table into new hash table of size 10 using hash function h(x) = x % 10.</a:t>
            </a:r>
          </a:p>
          <a:p>
            <a:pPr>
              <a:defRPr/>
            </a:pPr>
            <a:endParaRPr lang="en-US" altLang="zh-CN" dirty="0"/>
          </a:p>
          <a:p>
            <a:pPr>
              <a:defRPr/>
            </a:pPr>
            <a:endParaRPr lang="en-US" altLang="zh-CN" dirty="0"/>
          </a:p>
        </p:txBody>
      </p:sp>
      <p:pic>
        <p:nvPicPr>
          <p:cNvPr id="8" name="Picture 7" descr="A rectangular object with numbers&#10;&#10;Description automatically generated">
            <a:extLst>
              <a:ext uri="{FF2B5EF4-FFF2-40B4-BE49-F238E27FC236}">
                <a16:creationId xmlns:a16="http://schemas.microsoft.com/office/drawing/2014/main" id="{3D3CDB4B-748B-70B0-ACEE-ECC7F815C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1444" y="4967696"/>
            <a:ext cx="10181111" cy="1890304"/>
          </a:xfrm>
          <a:prstGeom prst="rect">
            <a:avLst/>
          </a:prstGeom>
        </p:spPr>
      </p:pic>
      <p:pic>
        <p:nvPicPr>
          <p:cNvPr id="10" name="Picture 9">
            <a:extLst>
              <a:ext uri="{FF2B5EF4-FFF2-40B4-BE49-F238E27FC236}">
                <a16:creationId xmlns:a16="http://schemas.microsoft.com/office/drawing/2014/main" id="{0026FBFE-45D5-F4D8-B39F-4084B22DE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23" y="8833213"/>
            <a:ext cx="19309300" cy="1820285"/>
          </a:xfrm>
          <a:prstGeom prst="rect">
            <a:avLst/>
          </a:prstGeom>
        </p:spPr>
      </p:pic>
    </p:spTree>
    <p:extLst>
      <p:ext uri="{BB962C8B-B14F-4D97-AF65-F5344CB8AC3E}">
        <p14:creationId xmlns:p14="http://schemas.microsoft.com/office/powerpoint/2010/main" val="106931904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collision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Chaining</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a:xfrm>
            <a:off x="2167377" y="3714224"/>
            <a:ext cx="10555846" cy="8129718"/>
          </a:xfrm>
        </p:spPr>
        <p:txBody>
          <a:bodyPr>
            <a:normAutofit/>
          </a:bodyPr>
          <a:lstStyle/>
          <a:p>
            <a:r>
              <a:rPr lang="en-US" altLang="zh-CN" sz="4400" dirty="0"/>
              <a:t>In chaining, we store each string in a chain (linked list).</a:t>
            </a:r>
          </a:p>
          <a:p>
            <a:r>
              <a:rPr lang="en-US" altLang="zh-CN" sz="4400" dirty="0"/>
              <a:t>So, if there is collision, we only need to iterate on that chain.</a:t>
            </a:r>
          </a:p>
        </p:txBody>
      </p:sp>
      <p:pic>
        <p:nvPicPr>
          <p:cNvPr id="6" name="Picture 5">
            <a:extLst>
              <a:ext uri="{FF2B5EF4-FFF2-40B4-BE49-F238E27FC236}">
                <a16:creationId xmlns:a16="http://schemas.microsoft.com/office/drawing/2014/main" id="{D4E75559-442C-0E52-4B39-1B1AC6C7FAF3}"/>
              </a:ext>
            </a:extLst>
          </p:cNvPr>
          <p:cNvPicPr>
            <a:picLocks noChangeAspect="1"/>
          </p:cNvPicPr>
          <p:nvPr/>
        </p:nvPicPr>
        <p:blipFill>
          <a:blip r:embed="rId2"/>
          <a:stretch>
            <a:fillRect/>
          </a:stretch>
        </p:blipFill>
        <p:spPr>
          <a:xfrm>
            <a:off x="14068987" y="3714224"/>
            <a:ext cx="7719857" cy="8568193"/>
          </a:xfrm>
          <a:prstGeom prst="rect">
            <a:avLst/>
          </a:prstGeom>
        </p:spPr>
      </p:pic>
    </p:spTree>
    <p:extLst>
      <p:ext uri="{BB962C8B-B14F-4D97-AF65-F5344CB8AC3E}">
        <p14:creationId xmlns:p14="http://schemas.microsoft.com/office/powerpoint/2010/main" val="20650776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9E6C-7730-1915-E3F2-54C4F6ECCFB5}"/>
              </a:ext>
            </a:extLst>
          </p:cNvPr>
          <p:cNvSpPr>
            <a:spLocks noGrp="1"/>
          </p:cNvSpPr>
          <p:nvPr>
            <p:ph type="title"/>
          </p:nvPr>
        </p:nvSpPr>
        <p:spPr/>
        <p:txBody>
          <a:bodyPr>
            <a:normAutofit fontScale="90000"/>
          </a:bodyPr>
          <a:lstStyle/>
          <a:p>
            <a:r>
              <a:rPr lang="en-US" dirty="0"/>
              <a:t>References</a:t>
            </a:r>
          </a:p>
        </p:txBody>
      </p:sp>
      <p:sp>
        <p:nvSpPr>
          <p:cNvPr id="3" name="Text Placeholder 2">
            <a:extLst>
              <a:ext uri="{FF2B5EF4-FFF2-40B4-BE49-F238E27FC236}">
                <a16:creationId xmlns:a16="http://schemas.microsoft.com/office/drawing/2014/main" id="{5631E133-00BB-7A3C-1D6D-ACFBABD9D6A4}"/>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8F77D1F3-A0FA-2266-3F94-5562A6F7F9B9}"/>
              </a:ext>
            </a:extLst>
          </p:cNvPr>
          <p:cNvSpPr>
            <a:spLocks noGrp="1"/>
          </p:cNvSpPr>
          <p:nvPr>
            <p:ph sz="quarter" idx="11"/>
          </p:nvPr>
        </p:nvSpPr>
        <p:spPr/>
        <p:txBody>
          <a:bodyPr>
            <a:normAutofit/>
          </a:bodyPr>
          <a:lstStyle/>
          <a:p>
            <a:r>
              <a:rPr lang="en-US" dirty="0"/>
              <a:t>S. Sridhar. 2015. Design and Analysis of Algorithms. Oxford University Press. New Delhi. ISBN: 9780198093695. Chapter 5</a:t>
            </a:r>
          </a:p>
          <a:p>
            <a:r>
              <a:rPr lang="en-US" dirty="0"/>
              <a:t>Reema </a:t>
            </a:r>
            <a:r>
              <a:rPr lang="en-US" dirty="0" err="1"/>
              <a:t>Thareja</a:t>
            </a:r>
            <a:r>
              <a:rPr lang="en-US" dirty="0"/>
              <a:t>. 2014. Data structures using C. Oxford University Press. New Delhi. ISBN:9780198099307. Chapter 15</a:t>
            </a:r>
          </a:p>
          <a:p>
            <a:r>
              <a:rPr lang="en-US" dirty="0"/>
              <a:t>Thomas H. </a:t>
            </a:r>
            <a:r>
              <a:rPr lang="en-US" dirty="0" err="1"/>
              <a:t>Cormen</a:t>
            </a:r>
            <a:r>
              <a:rPr lang="en-US" dirty="0"/>
              <a:t>, Charles E. </a:t>
            </a:r>
            <a:r>
              <a:rPr lang="en-US" dirty="0" err="1"/>
              <a:t>Leiserson</a:t>
            </a:r>
            <a:r>
              <a:rPr lang="en-US" dirty="0"/>
              <a:t>, Ronald L. Rivest, &amp; Clifford Stein. (2022). Introduction to Algorithms. 04. The MIT Press. London. ISBN: 9780262046305. Chapter 11.</a:t>
            </a:r>
          </a:p>
          <a:p>
            <a:r>
              <a:rPr lang="en-US" dirty="0"/>
              <a:t>Hash Table, https://</a:t>
            </a:r>
            <a:r>
              <a:rPr lang="en-US" dirty="0" err="1"/>
              <a:t>visualgo.net</a:t>
            </a:r>
            <a:r>
              <a:rPr lang="en-US" dirty="0"/>
              <a:t>/</a:t>
            </a:r>
            <a:r>
              <a:rPr lang="en-US" dirty="0" err="1"/>
              <a:t>en</a:t>
            </a:r>
            <a:r>
              <a:rPr lang="en-US" dirty="0"/>
              <a:t>/</a:t>
            </a:r>
            <a:r>
              <a:rPr lang="en-US" dirty="0" err="1"/>
              <a:t>hashtable?slide</a:t>
            </a:r>
            <a:r>
              <a:rPr lang="en-US" dirty="0"/>
              <a:t>=1 </a:t>
            </a:r>
          </a:p>
          <a:p>
            <a:r>
              <a:rPr lang="en-US" dirty="0"/>
              <a:t>Hash Table, https://</a:t>
            </a:r>
            <a:r>
              <a:rPr lang="en-US" dirty="0" err="1"/>
              <a:t>leetcode.com</a:t>
            </a:r>
            <a:r>
              <a:rPr lang="en-US" dirty="0"/>
              <a:t>/explore/learn/card/hash-table/</a:t>
            </a:r>
          </a:p>
        </p:txBody>
      </p:sp>
    </p:spTree>
    <p:extLst>
      <p:ext uri="{BB962C8B-B14F-4D97-AF65-F5344CB8AC3E}">
        <p14:creationId xmlns:p14="http://schemas.microsoft.com/office/powerpoint/2010/main" val="136096690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B66E5-1DB7-84E4-67E9-18F71B333FFF}"/>
              </a:ext>
            </a:extLst>
          </p:cNvPr>
          <p:cNvSpPr>
            <a:spLocks noGrp="1"/>
          </p:cNvSpPr>
          <p:nvPr>
            <p:ph type="title"/>
          </p:nvPr>
        </p:nvSpPr>
        <p:spPr/>
        <p:txBody>
          <a:bodyPr>
            <a:normAutofit fontScale="90000"/>
          </a:bodyPr>
          <a:lstStyle/>
          <a:p>
            <a:r>
              <a:rPr lang="en-US" dirty="0"/>
              <a:t>SUBTOPICS</a:t>
            </a:r>
          </a:p>
        </p:txBody>
      </p:sp>
      <p:sp>
        <p:nvSpPr>
          <p:cNvPr id="3" name="Text Placeholder 2">
            <a:extLst>
              <a:ext uri="{FF2B5EF4-FFF2-40B4-BE49-F238E27FC236}">
                <a16:creationId xmlns:a16="http://schemas.microsoft.com/office/drawing/2014/main" id="{A45DFB5B-CA62-5EB5-491E-BAED39A0377E}"/>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B37AEFF5-7353-7FAB-51D0-FDFDF4368612}"/>
              </a:ext>
            </a:extLst>
          </p:cNvPr>
          <p:cNvSpPr>
            <a:spLocks noGrp="1"/>
          </p:cNvSpPr>
          <p:nvPr>
            <p:ph sz="quarter" idx="11"/>
          </p:nvPr>
        </p:nvSpPr>
        <p:spPr/>
        <p:txBody>
          <a:bodyPr>
            <a:normAutofit/>
          </a:bodyPr>
          <a:lstStyle/>
          <a:p>
            <a:pPr marL="504000" indent="-504000"/>
            <a:r>
              <a:rPr lang="en-AU" sz="4400" dirty="0">
                <a:latin typeface="Open Sans" panose="020B0606030504020204" pitchFamily="34" charset="0"/>
                <a:ea typeface="Open Sans" panose="020B0606030504020204" pitchFamily="34" charset="0"/>
                <a:cs typeface="Open Sans" panose="020B0606030504020204" pitchFamily="34" charset="0"/>
              </a:rPr>
              <a:t>Maps</a:t>
            </a:r>
          </a:p>
          <a:p>
            <a:pPr marL="504000" indent="-504000"/>
            <a:r>
              <a:rPr lang="en-AU" sz="4400" dirty="0">
                <a:latin typeface="Open Sans" panose="020B0606030504020204" pitchFamily="34" charset="0"/>
                <a:ea typeface="Open Sans" panose="020B0606030504020204" pitchFamily="34" charset="0"/>
                <a:cs typeface="Open Sans" panose="020B0606030504020204" pitchFamily="34" charset="0"/>
              </a:rPr>
              <a:t>Hash table</a:t>
            </a:r>
          </a:p>
          <a:p>
            <a:pPr marL="504000" indent="-504000"/>
            <a:r>
              <a:rPr lang="en-AU" sz="4400" dirty="0">
                <a:latin typeface="Open Sans" panose="020B0606030504020204" pitchFamily="34" charset="0"/>
                <a:ea typeface="Open Sans" panose="020B0606030504020204" pitchFamily="34" charset="0"/>
                <a:cs typeface="Open Sans" panose="020B0606030504020204" pitchFamily="34" charset="0"/>
              </a:rPr>
              <a:t>Hashing</a:t>
            </a:r>
          </a:p>
          <a:p>
            <a:pPr marL="504000" indent="-504000"/>
            <a:r>
              <a:rPr lang="en-AU" sz="4400" dirty="0">
                <a:latin typeface="Open Sans" panose="020B0606030504020204" pitchFamily="34" charset="0"/>
                <a:ea typeface="Open Sans" panose="020B0606030504020204" pitchFamily="34" charset="0"/>
                <a:cs typeface="Open Sans" panose="020B0606030504020204" pitchFamily="34" charset="0"/>
              </a:rPr>
              <a:t>Hash Function</a:t>
            </a:r>
          </a:p>
          <a:p>
            <a:pPr marL="504000" indent="-504000"/>
            <a:r>
              <a:rPr lang="en-AU" sz="4400" dirty="0">
                <a:latin typeface="Open Sans" panose="020B0606030504020204" pitchFamily="34" charset="0"/>
                <a:ea typeface="Open Sans" panose="020B0606030504020204" pitchFamily="34" charset="0"/>
                <a:cs typeface="Open Sans" panose="020B0606030504020204" pitchFamily="34" charset="0"/>
              </a:rPr>
              <a:t>Collision</a:t>
            </a:r>
          </a:p>
          <a:p>
            <a:endParaRPr lang="en-US" dirty="0"/>
          </a:p>
        </p:txBody>
      </p:sp>
    </p:spTree>
    <p:extLst>
      <p:ext uri="{BB962C8B-B14F-4D97-AF65-F5344CB8AC3E}">
        <p14:creationId xmlns:p14="http://schemas.microsoft.com/office/powerpoint/2010/main" val="328741341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16F6-E803-6A5C-09EE-46CFE7D2CF83}"/>
              </a:ext>
            </a:extLst>
          </p:cNvPr>
          <p:cNvSpPr>
            <a:spLocks noGrp="1"/>
          </p:cNvSpPr>
          <p:nvPr>
            <p:ph type="title"/>
          </p:nvPr>
        </p:nvSpPr>
        <p:spPr/>
        <p:txBody>
          <a:bodyPr>
            <a:normAutofit fontScale="90000"/>
          </a:bodyPr>
          <a:lstStyle/>
          <a:p>
            <a:r>
              <a:rPr lang="en-US" dirty="0"/>
              <a:t>maps</a:t>
            </a:r>
          </a:p>
        </p:txBody>
      </p:sp>
      <p:sp>
        <p:nvSpPr>
          <p:cNvPr id="3" name="Text Placeholder 2">
            <a:extLst>
              <a:ext uri="{FF2B5EF4-FFF2-40B4-BE49-F238E27FC236}">
                <a16:creationId xmlns:a16="http://schemas.microsoft.com/office/drawing/2014/main" id="{16EC3FFA-BB18-703B-DFEE-9608F4A0F231}"/>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E596149A-ED96-A23A-02F0-71B6EAD9AFD8}"/>
              </a:ext>
            </a:extLst>
          </p:cNvPr>
          <p:cNvSpPr>
            <a:spLocks noGrp="1"/>
          </p:cNvSpPr>
          <p:nvPr>
            <p:ph sz="quarter" idx="11"/>
          </p:nvPr>
        </p:nvSpPr>
        <p:spPr/>
        <p:txBody>
          <a:bodyPr/>
          <a:lstStyle/>
          <a:p>
            <a:r>
              <a:rPr lang="en-US" dirty="0"/>
              <a:t>Maps (also known as Dictionaries) are data structures stores a collection of key-value pairs. </a:t>
            </a:r>
          </a:p>
          <a:p>
            <a:r>
              <a:rPr lang="en-US" dirty="0"/>
              <a:t>Each key is unique and allows for quick access to values. </a:t>
            </a:r>
          </a:p>
          <a:p>
            <a:r>
              <a:rPr lang="en-US" dirty="0"/>
              <a:t>A real life example of a map could be storing the grades for students in a class (student name is key, grade is value).</a:t>
            </a:r>
          </a:p>
        </p:txBody>
      </p:sp>
    </p:spTree>
    <p:extLst>
      <p:ext uri="{BB962C8B-B14F-4D97-AF65-F5344CB8AC3E}">
        <p14:creationId xmlns:p14="http://schemas.microsoft.com/office/powerpoint/2010/main" val="376623713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16F6-E803-6A5C-09EE-46CFE7D2CF83}"/>
              </a:ext>
            </a:extLst>
          </p:cNvPr>
          <p:cNvSpPr>
            <a:spLocks noGrp="1"/>
          </p:cNvSpPr>
          <p:nvPr>
            <p:ph type="title"/>
          </p:nvPr>
        </p:nvSpPr>
        <p:spPr/>
        <p:txBody>
          <a:bodyPr>
            <a:normAutofit fontScale="90000"/>
          </a:bodyPr>
          <a:lstStyle/>
          <a:p>
            <a:r>
              <a:rPr lang="en-US" dirty="0"/>
              <a:t>Hash tables</a:t>
            </a:r>
          </a:p>
        </p:txBody>
      </p:sp>
      <p:sp>
        <p:nvSpPr>
          <p:cNvPr id="3" name="Text Placeholder 2">
            <a:extLst>
              <a:ext uri="{FF2B5EF4-FFF2-40B4-BE49-F238E27FC236}">
                <a16:creationId xmlns:a16="http://schemas.microsoft.com/office/drawing/2014/main" id="{16EC3FFA-BB18-703B-DFEE-9608F4A0F231}"/>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E596149A-ED96-A23A-02F0-71B6EAD9AFD8}"/>
              </a:ext>
            </a:extLst>
          </p:cNvPr>
          <p:cNvSpPr>
            <a:spLocks noGrp="1"/>
          </p:cNvSpPr>
          <p:nvPr>
            <p:ph sz="quarter" idx="11"/>
          </p:nvPr>
        </p:nvSpPr>
        <p:spPr/>
        <p:txBody>
          <a:bodyPr>
            <a:normAutofit lnSpcReduction="10000"/>
          </a:bodyPr>
          <a:lstStyle/>
          <a:p>
            <a:r>
              <a:rPr lang="en-US" dirty="0"/>
              <a:t>Hash Table is a data structure which organizes data using </a:t>
            </a:r>
            <a:r>
              <a:rPr lang="en-US" b="1" dirty="0">
                <a:solidFill>
                  <a:srgbClr val="0070C0"/>
                </a:solidFill>
              </a:rPr>
              <a:t>hash functions</a:t>
            </a:r>
            <a:r>
              <a:rPr lang="en-US" dirty="0"/>
              <a:t> in order to support quick insertion and search.</a:t>
            </a:r>
          </a:p>
          <a:p>
            <a:r>
              <a:rPr lang="en-US" dirty="0"/>
              <a:t>There are two different kinds of hash tables: </a:t>
            </a:r>
            <a:r>
              <a:rPr lang="en-US" b="1" dirty="0"/>
              <a:t>hash set </a:t>
            </a:r>
            <a:r>
              <a:rPr lang="en-US" dirty="0"/>
              <a:t>and </a:t>
            </a:r>
            <a:r>
              <a:rPr lang="en-US" b="1" dirty="0"/>
              <a:t>hash map</a:t>
            </a:r>
            <a:r>
              <a:rPr lang="en-US" dirty="0"/>
              <a:t>. </a:t>
            </a:r>
          </a:p>
          <a:p>
            <a:pPr lvl="1">
              <a:buFont typeface="Wingdings" pitchFamily="2" charset="2"/>
              <a:buChar char="Ø"/>
            </a:pPr>
            <a:r>
              <a:rPr lang="en-US" dirty="0"/>
              <a:t>The </a:t>
            </a:r>
            <a:r>
              <a:rPr lang="en-US" b="1" dirty="0"/>
              <a:t>hash set </a:t>
            </a:r>
            <a:r>
              <a:rPr lang="en-US" dirty="0"/>
              <a:t>is one of the implementations of a </a:t>
            </a:r>
            <a:r>
              <a:rPr lang="en-US" b="1" dirty="0"/>
              <a:t>set</a:t>
            </a:r>
            <a:r>
              <a:rPr lang="en-US" dirty="0"/>
              <a:t> data structure to store no repeated values.</a:t>
            </a:r>
          </a:p>
          <a:p>
            <a:pPr lvl="1">
              <a:buFont typeface="Wingdings" pitchFamily="2" charset="2"/>
              <a:buChar char="Ø"/>
            </a:pPr>
            <a:r>
              <a:rPr lang="en-US" dirty="0"/>
              <a:t>The </a:t>
            </a:r>
            <a:r>
              <a:rPr lang="en-US" b="1" dirty="0"/>
              <a:t>hash map </a:t>
            </a:r>
            <a:r>
              <a:rPr lang="en-US" dirty="0"/>
              <a:t>is one of the implementations of a </a:t>
            </a:r>
            <a:r>
              <a:rPr lang="en-US" b="1" dirty="0"/>
              <a:t>map</a:t>
            </a:r>
            <a:r>
              <a:rPr lang="en-US" dirty="0"/>
              <a:t> data structure to store (key, value) pairs. Here, the key is index, while the value is the key of each data.</a:t>
            </a:r>
          </a:p>
          <a:p>
            <a:r>
              <a:rPr lang="en-US" dirty="0"/>
              <a:t>In this session, whenever we mention hash table, we refer to hash map.</a:t>
            </a:r>
          </a:p>
          <a:p>
            <a:endParaRPr lang="en-US" dirty="0"/>
          </a:p>
        </p:txBody>
      </p:sp>
    </p:spTree>
    <p:extLst>
      <p:ext uri="{BB962C8B-B14F-4D97-AF65-F5344CB8AC3E}">
        <p14:creationId xmlns:p14="http://schemas.microsoft.com/office/powerpoint/2010/main" val="124164952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16F6-E803-6A5C-09EE-46CFE7D2CF83}"/>
              </a:ext>
            </a:extLst>
          </p:cNvPr>
          <p:cNvSpPr>
            <a:spLocks noGrp="1"/>
          </p:cNvSpPr>
          <p:nvPr>
            <p:ph type="title"/>
          </p:nvPr>
        </p:nvSpPr>
        <p:spPr/>
        <p:txBody>
          <a:bodyPr>
            <a:normAutofit fontScale="90000"/>
          </a:bodyPr>
          <a:lstStyle/>
          <a:p>
            <a:r>
              <a:rPr lang="en-US" dirty="0"/>
              <a:t>Hash tables</a:t>
            </a:r>
          </a:p>
        </p:txBody>
      </p:sp>
      <p:sp>
        <p:nvSpPr>
          <p:cNvPr id="3" name="Text Placeholder 2">
            <a:extLst>
              <a:ext uri="{FF2B5EF4-FFF2-40B4-BE49-F238E27FC236}">
                <a16:creationId xmlns:a16="http://schemas.microsoft.com/office/drawing/2014/main" id="{16EC3FFA-BB18-703B-DFEE-9608F4A0F231}"/>
              </a:ext>
            </a:extLst>
          </p:cNvPr>
          <p:cNvSpPr>
            <a:spLocks noGrp="1"/>
          </p:cNvSpPr>
          <p:nvPr>
            <p:ph type="body" sz="quarter" idx="10"/>
          </p:nvPr>
        </p:nvSpPr>
        <p:spPr/>
        <p:txBody>
          <a:bodyPr/>
          <a:lstStyle/>
          <a:p>
            <a:r>
              <a:rPr lang="en-US" dirty="0"/>
              <a:t>Hashing</a:t>
            </a:r>
          </a:p>
        </p:txBody>
      </p:sp>
      <p:sp>
        <p:nvSpPr>
          <p:cNvPr id="4" name="Content Placeholder 3">
            <a:extLst>
              <a:ext uri="{FF2B5EF4-FFF2-40B4-BE49-F238E27FC236}">
                <a16:creationId xmlns:a16="http://schemas.microsoft.com/office/drawing/2014/main" id="{E596149A-ED96-A23A-02F0-71B6EAD9AFD8}"/>
              </a:ext>
            </a:extLst>
          </p:cNvPr>
          <p:cNvSpPr>
            <a:spLocks noGrp="1"/>
          </p:cNvSpPr>
          <p:nvPr>
            <p:ph sz="quarter" idx="11"/>
          </p:nvPr>
        </p:nvSpPr>
        <p:spPr/>
        <p:txBody>
          <a:bodyPr>
            <a:normAutofit/>
          </a:bodyPr>
          <a:lstStyle/>
          <a:p>
            <a:r>
              <a:rPr lang="en-US" dirty="0"/>
              <a:t>In hash table, the indices is extracted from the key of the data using a hash function.</a:t>
            </a:r>
          </a:p>
          <a:p>
            <a:r>
              <a:rPr lang="en-US" dirty="0"/>
              <a:t>For example, we will use a </a:t>
            </a:r>
            <a:r>
              <a:rPr lang="en-US" b="1" dirty="0">
                <a:solidFill>
                  <a:srgbClr val="0070C0"/>
                </a:solidFill>
              </a:rPr>
              <a:t>hash function </a:t>
            </a:r>
            <a:r>
              <a:rPr lang="en-US" dirty="0"/>
              <a:t>that extracts the first character of a key string value and map it into some numbers. </a:t>
            </a:r>
          </a:p>
          <a:p>
            <a:r>
              <a:rPr lang="en-US" dirty="0"/>
              <a:t>Therefore, we map the key to array indices.</a:t>
            </a:r>
          </a:p>
          <a:p>
            <a:r>
              <a:rPr lang="en-US" dirty="0"/>
              <a:t>This process of mapping the key to appropriate indices in a hash table is called </a:t>
            </a:r>
            <a:r>
              <a:rPr lang="en-US" b="1" dirty="0">
                <a:solidFill>
                  <a:srgbClr val="0070C0"/>
                </a:solidFill>
              </a:rPr>
              <a:t>hashing</a:t>
            </a:r>
            <a:r>
              <a:rPr lang="en-US" dirty="0"/>
              <a:t>. </a:t>
            </a:r>
          </a:p>
          <a:p>
            <a:endParaRPr lang="en-US" dirty="0"/>
          </a:p>
          <a:p>
            <a:endParaRPr lang="en-US" dirty="0"/>
          </a:p>
        </p:txBody>
      </p:sp>
    </p:spTree>
    <p:extLst>
      <p:ext uri="{BB962C8B-B14F-4D97-AF65-F5344CB8AC3E}">
        <p14:creationId xmlns:p14="http://schemas.microsoft.com/office/powerpoint/2010/main" val="403891517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16F6-E803-6A5C-09EE-46CFE7D2CF83}"/>
              </a:ext>
            </a:extLst>
          </p:cNvPr>
          <p:cNvSpPr>
            <a:spLocks noGrp="1"/>
          </p:cNvSpPr>
          <p:nvPr>
            <p:ph type="title"/>
          </p:nvPr>
        </p:nvSpPr>
        <p:spPr/>
        <p:txBody>
          <a:bodyPr>
            <a:normAutofit fontScale="90000"/>
          </a:bodyPr>
          <a:lstStyle/>
          <a:p>
            <a:r>
              <a:rPr lang="en-US" dirty="0"/>
              <a:t>Hash tables</a:t>
            </a:r>
          </a:p>
        </p:txBody>
      </p:sp>
      <p:sp>
        <p:nvSpPr>
          <p:cNvPr id="3" name="Text Placeholder 2">
            <a:extLst>
              <a:ext uri="{FF2B5EF4-FFF2-40B4-BE49-F238E27FC236}">
                <a16:creationId xmlns:a16="http://schemas.microsoft.com/office/drawing/2014/main" id="{16EC3FFA-BB18-703B-DFEE-9608F4A0F231}"/>
              </a:ext>
            </a:extLst>
          </p:cNvPr>
          <p:cNvSpPr>
            <a:spLocks noGrp="1"/>
          </p:cNvSpPr>
          <p:nvPr>
            <p:ph type="body" sz="quarter" idx="10"/>
          </p:nvPr>
        </p:nvSpPr>
        <p:spPr/>
        <p:txBody>
          <a:bodyPr/>
          <a:lstStyle/>
          <a:p>
            <a:r>
              <a:rPr lang="en-US" dirty="0"/>
              <a:t>Hashing</a:t>
            </a:r>
          </a:p>
        </p:txBody>
      </p:sp>
      <p:sp>
        <p:nvSpPr>
          <p:cNvPr id="4" name="Content Placeholder 3">
            <a:extLst>
              <a:ext uri="{FF2B5EF4-FFF2-40B4-BE49-F238E27FC236}">
                <a16:creationId xmlns:a16="http://schemas.microsoft.com/office/drawing/2014/main" id="{E596149A-ED96-A23A-02F0-71B6EAD9AFD8}"/>
              </a:ext>
            </a:extLst>
          </p:cNvPr>
          <p:cNvSpPr>
            <a:spLocks noGrp="1"/>
          </p:cNvSpPr>
          <p:nvPr>
            <p:ph sz="quarter" idx="11"/>
          </p:nvPr>
        </p:nvSpPr>
        <p:spPr/>
        <p:txBody>
          <a:bodyPr>
            <a:normAutofit/>
          </a:bodyPr>
          <a:lstStyle/>
          <a:p>
            <a:pPr marL="0" indent="0">
              <a:buNone/>
            </a:pPr>
            <a:r>
              <a:rPr lang="en-US" altLang="zh-CN" sz="4400" dirty="0"/>
              <a:t>Consider this example:</a:t>
            </a:r>
          </a:p>
          <a:p>
            <a:r>
              <a:rPr lang="en-US" altLang="zh-CN" sz="4400" dirty="0"/>
              <a:t>Supposed we want to store 5 key string: </a:t>
            </a:r>
            <a:r>
              <a:rPr lang="en-US" altLang="zh-CN" sz="4400" b="1" dirty="0"/>
              <a:t>define, float, exp, char, </a:t>
            </a:r>
            <a:r>
              <a:rPr lang="id-ID" altLang="zh-CN" sz="4400" b="1" dirty="0" err="1"/>
              <a:t>atan</a:t>
            </a:r>
            <a:r>
              <a:rPr lang="en-US" altLang="zh-CN" sz="4400" dirty="0"/>
              <a:t> into a </a:t>
            </a:r>
            <a:r>
              <a:rPr lang="en-US" altLang="zh-CN" sz="4400" b="1" dirty="0"/>
              <a:t>hash table with size 26</a:t>
            </a:r>
            <a:r>
              <a:rPr lang="en-US" altLang="zh-CN" sz="4400" dirty="0"/>
              <a:t>. </a:t>
            </a:r>
          </a:p>
          <a:p>
            <a:r>
              <a:rPr lang="en-US" altLang="zh-CN" sz="4400" dirty="0"/>
              <a:t>The </a:t>
            </a:r>
            <a:r>
              <a:rPr lang="en-US" altLang="zh-CN" sz="4400" b="1" dirty="0">
                <a:solidFill>
                  <a:srgbClr val="0070C0"/>
                </a:solidFill>
              </a:rPr>
              <a:t>hash function </a:t>
            </a:r>
            <a:r>
              <a:rPr lang="en-US" altLang="zh-CN" sz="4400" dirty="0"/>
              <a:t>we will use is “transform the first character of each string into a number between 0..25”</a:t>
            </a:r>
          </a:p>
          <a:p>
            <a:pPr lvl="1">
              <a:buFont typeface="Wingdings" pitchFamily="2" charset="2"/>
              <a:buChar char="Ø"/>
            </a:pPr>
            <a:r>
              <a:rPr lang="en-US" altLang="zh-CN" dirty="0"/>
              <a:t>(a will be 0, b will be 1, c will be 2, …, z will be 25).</a:t>
            </a:r>
          </a:p>
          <a:p>
            <a:endParaRPr lang="en-US" dirty="0"/>
          </a:p>
          <a:p>
            <a:endParaRPr lang="en-US" dirty="0"/>
          </a:p>
        </p:txBody>
      </p:sp>
    </p:spTree>
    <p:extLst>
      <p:ext uri="{BB962C8B-B14F-4D97-AF65-F5344CB8AC3E}">
        <p14:creationId xmlns:p14="http://schemas.microsoft.com/office/powerpoint/2010/main" val="198748394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16F6-E803-6A5C-09EE-46CFE7D2CF83}"/>
              </a:ext>
            </a:extLst>
          </p:cNvPr>
          <p:cNvSpPr>
            <a:spLocks noGrp="1"/>
          </p:cNvSpPr>
          <p:nvPr>
            <p:ph type="title"/>
          </p:nvPr>
        </p:nvSpPr>
        <p:spPr/>
        <p:txBody>
          <a:bodyPr>
            <a:normAutofit fontScale="90000"/>
          </a:bodyPr>
          <a:lstStyle/>
          <a:p>
            <a:r>
              <a:rPr lang="en-US" dirty="0"/>
              <a:t>Hash tables</a:t>
            </a:r>
          </a:p>
        </p:txBody>
      </p:sp>
      <p:sp>
        <p:nvSpPr>
          <p:cNvPr id="3" name="Text Placeholder 2">
            <a:extLst>
              <a:ext uri="{FF2B5EF4-FFF2-40B4-BE49-F238E27FC236}">
                <a16:creationId xmlns:a16="http://schemas.microsoft.com/office/drawing/2014/main" id="{16EC3FFA-BB18-703B-DFEE-9608F4A0F231}"/>
              </a:ext>
            </a:extLst>
          </p:cNvPr>
          <p:cNvSpPr>
            <a:spLocks noGrp="1"/>
          </p:cNvSpPr>
          <p:nvPr>
            <p:ph type="body" sz="quarter" idx="10"/>
          </p:nvPr>
        </p:nvSpPr>
        <p:spPr/>
        <p:txBody>
          <a:bodyPr/>
          <a:lstStyle/>
          <a:p>
            <a:r>
              <a:rPr lang="en-US" dirty="0"/>
              <a:t>Hashing</a:t>
            </a:r>
          </a:p>
        </p:txBody>
      </p:sp>
      <p:sp>
        <p:nvSpPr>
          <p:cNvPr id="4" name="Content Placeholder 3">
            <a:extLst>
              <a:ext uri="{FF2B5EF4-FFF2-40B4-BE49-F238E27FC236}">
                <a16:creationId xmlns:a16="http://schemas.microsoft.com/office/drawing/2014/main" id="{E596149A-ED96-A23A-02F0-71B6EAD9AFD8}"/>
              </a:ext>
            </a:extLst>
          </p:cNvPr>
          <p:cNvSpPr>
            <a:spLocks noGrp="1"/>
          </p:cNvSpPr>
          <p:nvPr>
            <p:ph sz="quarter" idx="11"/>
          </p:nvPr>
        </p:nvSpPr>
        <p:spPr>
          <a:xfrm>
            <a:off x="2167377" y="3714224"/>
            <a:ext cx="12933286" cy="8129718"/>
          </a:xfrm>
        </p:spPr>
        <p:txBody>
          <a:bodyPr>
            <a:normAutofit/>
          </a:bodyPr>
          <a:lstStyle/>
          <a:p>
            <a:r>
              <a:rPr lang="en-US" dirty="0"/>
              <a:t>This is the </a:t>
            </a:r>
            <a:r>
              <a:rPr lang="en-US" b="1" dirty="0"/>
              <a:t>hash table</a:t>
            </a:r>
            <a:r>
              <a:rPr lang="en-US" dirty="0"/>
              <a:t> of those string.</a:t>
            </a:r>
          </a:p>
          <a:p>
            <a:pPr lvl="1"/>
            <a:r>
              <a:rPr lang="en-US" dirty="0" err="1"/>
              <a:t>atan</a:t>
            </a:r>
            <a:r>
              <a:rPr lang="en-US" dirty="0"/>
              <a:t> is stored in h[0] because a is 0.</a:t>
            </a:r>
          </a:p>
          <a:p>
            <a:pPr lvl="1"/>
            <a:r>
              <a:rPr lang="en-US" dirty="0"/>
              <a:t>char is stored in h[2] because c is 2.</a:t>
            </a:r>
          </a:p>
          <a:p>
            <a:pPr lvl="1"/>
            <a:r>
              <a:rPr lang="en-US" dirty="0"/>
              <a:t>define is stored in h[3] because d is 3.</a:t>
            </a:r>
          </a:p>
          <a:p>
            <a:pPr lvl="1"/>
            <a:r>
              <a:rPr lang="en-US" dirty="0"/>
              <a:t>and so on..</a:t>
            </a:r>
          </a:p>
          <a:p>
            <a:r>
              <a:rPr lang="en-US" dirty="0"/>
              <a:t>We only consider the first character of each string.</a:t>
            </a:r>
          </a:p>
          <a:p>
            <a:endParaRPr lang="en-US" dirty="0"/>
          </a:p>
          <a:p>
            <a:endParaRPr lang="en-US" dirty="0"/>
          </a:p>
        </p:txBody>
      </p:sp>
      <p:pic>
        <p:nvPicPr>
          <p:cNvPr id="8" name="Picture 7">
            <a:extLst>
              <a:ext uri="{FF2B5EF4-FFF2-40B4-BE49-F238E27FC236}">
                <a16:creationId xmlns:a16="http://schemas.microsoft.com/office/drawing/2014/main" id="{FEC5CA4F-DE93-32B6-443D-A6215859B22F}"/>
              </a:ext>
            </a:extLst>
          </p:cNvPr>
          <p:cNvPicPr>
            <a:picLocks noChangeAspect="1"/>
          </p:cNvPicPr>
          <p:nvPr/>
        </p:nvPicPr>
        <p:blipFill>
          <a:blip r:embed="rId2"/>
          <a:stretch>
            <a:fillRect/>
          </a:stretch>
        </p:blipFill>
        <p:spPr>
          <a:xfrm>
            <a:off x="15460545" y="3714224"/>
            <a:ext cx="5805785" cy="7723768"/>
          </a:xfrm>
          <a:prstGeom prst="rect">
            <a:avLst/>
          </a:prstGeom>
        </p:spPr>
      </p:pic>
    </p:spTree>
    <p:extLst>
      <p:ext uri="{BB962C8B-B14F-4D97-AF65-F5344CB8AC3E}">
        <p14:creationId xmlns:p14="http://schemas.microsoft.com/office/powerpoint/2010/main" val="91509154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89F-B679-BC61-026E-17376F321073}"/>
              </a:ext>
            </a:extLst>
          </p:cNvPr>
          <p:cNvSpPr>
            <a:spLocks noGrp="1"/>
          </p:cNvSpPr>
          <p:nvPr>
            <p:ph type="title"/>
          </p:nvPr>
        </p:nvSpPr>
        <p:spPr/>
        <p:txBody>
          <a:bodyPr>
            <a:normAutofit fontScale="90000"/>
          </a:bodyPr>
          <a:lstStyle/>
          <a:p>
            <a:r>
              <a:rPr lang="en-US" dirty="0"/>
              <a:t>Hash function</a:t>
            </a:r>
          </a:p>
        </p:txBody>
      </p:sp>
      <p:sp>
        <p:nvSpPr>
          <p:cNvPr id="3" name="Text Placeholder 2">
            <a:extLst>
              <a:ext uri="{FF2B5EF4-FFF2-40B4-BE49-F238E27FC236}">
                <a16:creationId xmlns:a16="http://schemas.microsoft.com/office/drawing/2014/main" id="{CB6C15DF-D4A1-F1FD-9CEE-8577D71C368C}"/>
              </a:ext>
            </a:extLst>
          </p:cNvPr>
          <p:cNvSpPr>
            <a:spLocks noGrp="1"/>
          </p:cNvSpPr>
          <p:nvPr>
            <p:ph type="body" sz="quarter" idx="10"/>
          </p:nvPr>
        </p:nvSpPr>
        <p:spPr/>
        <p:txBody>
          <a:bodyPr/>
          <a:lstStyle/>
          <a:p>
            <a:r>
              <a:rPr lang="en-US" dirty="0"/>
              <a:t>functions</a:t>
            </a:r>
          </a:p>
        </p:txBody>
      </p:sp>
      <p:sp>
        <p:nvSpPr>
          <p:cNvPr id="4" name="Content Placeholder 3">
            <a:extLst>
              <a:ext uri="{FF2B5EF4-FFF2-40B4-BE49-F238E27FC236}">
                <a16:creationId xmlns:a16="http://schemas.microsoft.com/office/drawing/2014/main" id="{5192BFC4-9BD0-B2DC-03B7-F0748BF8D564}"/>
              </a:ext>
            </a:extLst>
          </p:cNvPr>
          <p:cNvSpPr>
            <a:spLocks noGrp="1"/>
          </p:cNvSpPr>
          <p:nvPr>
            <p:ph sz="quarter" idx="11"/>
          </p:nvPr>
        </p:nvSpPr>
        <p:spPr/>
        <p:txBody>
          <a:bodyPr/>
          <a:lstStyle/>
          <a:p>
            <a:r>
              <a:rPr lang="en-US" dirty="0"/>
              <a:t>There are many ways to map a key into an index. The following are some of the important methods for constructing hash functions. </a:t>
            </a:r>
          </a:p>
          <a:p>
            <a:pPr lvl="1">
              <a:buFont typeface="Wingdings" pitchFamily="2" charset="2"/>
              <a:buChar char="Ø"/>
            </a:pPr>
            <a:r>
              <a:rPr lang="en-US" dirty="0"/>
              <a:t>Mid-square</a:t>
            </a:r>
          </a:p>
          <a:p>
            <a:pPr lvl="1">
              <a:buFont typeface="Wingdings" pitchFamily="2" charset="2"/>
              <a:buChar char="Ø"/>
            </a:pPr>
            <a:r>
              <a:rPr lang="en-US" dirty="0"/>
              <a:t>Division (most common)</a:t>
            </a:r>
          </a:p>
          <a:p>
            <a:pPr lvl="1">
              <a:buFont typeface="Wingdings" pitchFamily="2" charset="2"/>
              <a:buChar char="Ø"/>
            </a:pPr>
            <a:r>
              <a:rPr lang="en-US" dirty="0"/>
              <a:t>Folding</a:t>
            </a:r>
          </a:p>
          <a:p>
            <a:pPr lvl="1">
              <a:buFont typeface="Wingdings" pitchFamily="2" charset="2"/>
              <a:buChar char="Ø"/>
            </a:pPr>
            <a:r>
              <a:rPr lang="en-US" dirty="0"/>
              <a:t>Digit Extraction</a:t>
            </a:r>
          </a:p>
          <a:p>
            <a:pPr lvl="1">
              <a:buFont typeface="Wingdings" pitchFamily="2" charset="2"/>
              <a:buChar char="Ø"/>
            </a:pPr>
            <a:r>
              <a:rPr lang="en-US" dirty="0"/>
              <a:t>Rotating Hash</a:t>
            </a:r>
          </a:p>
          <a:p>
            <a:endParaRPr lang="en-US" dirty="0"/>
          </a:p>
        </p:txBody>
      </p:sp>
    </p:spTree>
    <p:extLst>
      <p:ext uri="{BB962C8B-B14F-4D97-AF65-F5344CB8AC3E}">
        <p14:creationId xmlns:p14="http://schemas.microsoft.com/office/powerpoint/2010/main" val="539920944"/>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Custom 1">
      <a:majorFont>
        <a:latin typeface="Open Sans"/>
        <a:ea typeface=""/>
        <a:cs typeface=""/>
      </a:majorFont>
      <a:minorFont>
        <a:latin typeface="Open Sans"/>
        <a:ea typeface=""/>
        <a:cs typefac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INUS Learning Object Slide Template 2023  -  Read-Only" id="{0B9ADDDE-C7FD-42D8-83B7-6621693F3C5D}" vid="{472DF894-1FEC-4319-A5F3-1F8BDBEC1F3D}"/>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21_BasicWhite</Template>
  <TotalTime>250</TotalTime>
  <Words>1609</Words>
  <Application>Microsoft Macintosh PowerPoint</Application>
  <PresentationFormat>Custom</PresentationFormat>
  <Paragraphs>187</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Open Sans</vt:lpstr>
      <vt:lpstr>OCRB</vt:lpstr>
      <vt:lpstr>Arial</vt:lpstr>
      <vt:lpstr>Open Sans Light</vt:lpstr>
      <vt:lpstr>Open Sans ExtraBold</vt:lpstr>
      <vt:lpstr>Wingdings</vt:lpstr>
      <vt:lpstr>Open Sans Semibold</vt:lpstr>
      <vt:lpstr>Tahoma</vt:lpstr>
      <vt:lpstr>21_BasicWhite</vt:lpstr>
      <vt:lpstr>Hashing and hash tables</vt:lpstr>
      <vt:lpstr>LEARNING OUTCOMES</vt:lpstr>
      <vt:lpstr>SUBTOPICS</vt:lpstr>
      <vt:lpstr>maps</vt:lpstr>
      <vt:lpstr>Hash tables</vt:lpstr>
      <vt:lpstr>Hash tables</vt:lpstr>
      <vt:lpstr>Hash tables</vt:lpstr>
      <vt:lpstr>Hash tables</vt:lpstr>
      <vt:lpstr>Hash function</vt:lpstr>
      <vt:lpstr>Hash function</vt:lpstr>
      <vt:lpstr>Hash function</vt:lpstr>
      <vt:lpstr>Hash function</vt:lpstr>
      <vt:lpstr>Hash function</vt:lpstr>
      <vt:lpstr>Hash function</vt:lpstr>
      <vt:lpstr>Hash function</vt:lpstr>
      <vt:lpstr>Hash function</vt:lpstr>
      <vt:lpstr>Hash function</vt:lpstr>
      <vt:lpstr>Hash function</vt:lpstr>
      <vt:lpstr>collision</vt:lpstr>
      <vt:lpstr>Collision</vt:lpstr>
      <vt:lpstr>collision</vt:lpstr>
      <vt:lpstr>collision</vt:lpstr>
      <vt:lpstr>collision</vt:lpstr>
      <vt:lpstr>collision</vt:lpstr>
      <vt:lpstr>collision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HENRY LUCKY</dc:creator>
  <cp:lastModifiedBy>HENRY LUCKY</cp:lastModifiedBy>
  <cp:revision>20</cp:revision>
  <dcterms:created xsi:type="dcterms:W3CDTF">2023-11-17T02:51:40Z</dcterms:created>
  <dcterms:modified xsi:type="dcterms:W3CDTF">2024-01-10T12:48:42Z</dcterms:modified>
</cp:coreProperties>
</file>